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sldIdLst>
    <p:sldId id="256" r:id="rId2"/>
    <p:sldId id="257" r:id="rId3"/>
    <p:sldId id="258" r:id="rId4"/>
    <p:sldId id="259" r:id="rId5"/>
    <p:sldId id="260" r:id="rId6"/>
    <p:sldId id="261" r:id="rId7"/>
    <p:sldId id="262" r:id="rId8"/>
    <p:sldId id="263" r:id="rId9"/>
    <p:sldId id="268" r:id="rId10"/>
    <p:sldId id="269" r:id="rId11"/>
    <p:sldId id="272" r:id="rId12"/>
    <p:sldId id="271" r:id="rId13"/>
    <p:sldId id="270" r:id="rId14"/>
    <p:sldId id="282" r:id="rId15"/>
    <p:sldId id="283" r:id="rId16"/>
    <p:sldId id="276" r:id="rId17"/>
    <p:sldId id="277" r:id="rId18"/>
    <p:sldId id="284" r:id="rId19"/>
    <p:sldId id="274" r:id="rId20"/>
    <p:sldId id="286" r:id="rId21"/>
    <p:sldId id="285" r:id="rId22"/>
    <p:sldId id="267" r:id="rId23"/>
    <p:sldId id="281" r:id="rId24"/>
    <p:sldId id="279" r:id="rId25"/>
    <p:sldId id="280" r:id="rId26"/>
    <p:sldId id="275" r:id="rId27"/>
    <p:sldId id="266" r:id="rId28"/>
    <p:sldId id="264"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40"/>
  </p:normalViewPr>
  <p:slideViewPr>
    <p:cSldViewPr snapToGrid="0">
      <p:cViewPr varScale="1">
        <p:scale>
          <a:sx n="116" d="100"/>
          <a:sy n="116" d="100"/>
        </p:scale>
        <p:origin x="656"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218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4914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512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6916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468684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6261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8474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6685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2362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58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12/9/24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0902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12/9/24</a:t>
            </a:fld>
            <a:endParaRPr lang="en-US"/>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a:p>
        </p:txBody>
      </p:sp>
    </p:spTree>
    <p:extLst>
      <p:ext uri="{BB962C8B-B14F-4D97-AF65-F5344CB8AC3E}">
        <p14:creationId xmlns:p14="http://schemas.microsoft.com/office/powerpoint/2010/main" val="1677185515"/>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eq.nc.gov/energy-mineral-and-land-resources/land-resources/publications/revised-18c-rules/download"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up.codes/viewer/north_carolina/ipc-2015/chapter/2/definitions#reduced_pressure_principle_backflow_prevention_assembly" TargetMode="External"/><Relationship Id="rId3" Type="http://schemas.openxmlformats.org/officeDocument/2006/relationships/hyperlink" Target="https://up.codes/viewer/north_carolina/ipc-2015/chapter/2/definitions#water_supply_system_backflow" TargetMode="External"/><Relationship Id="rId7" Type="http://schemas.openxmlformats.org/officeDocument/2006/relationships/hyperlink" Target="https://up.codes/viewer/north_carolina/ipc-2015/chapter/2/definitions#backflow" TargetMode="Externa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hyperlink" Target="https://up.codes/viewer/north_carolina/ipc-2015/chapter/2/definitions#cross_connection" TargetMode="External"/><Relationship Id="rId5" Type="http://schemas.openxmlformats.org/officeDocument/2006/relationships/hyperlink" Target="https://up.codes/viewer/north_carolina/ipc-2015/chapter/2/definitions#potable_water" TargetMode="External"/><Relationship Id="rId4" Type="http://schemas.openxmlformats.org/officeDocument/2006/relationships/hyperlink" Target="https://up.codes/viewer/north_carolina/ipc-2015/chapter/2/definitions#contamination" TargetMode="External"/><Relationship Id="rId9" Type="http://schemas.openxmlformats.org/officeDocument/2006/relationships/hyperlink" Target="https://up.codes/viewer/north_carolina/ipc-2015/chapter/3/general-regulations#301.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epa.gov/sites/default/files/2015-09/documents/epa816r03002_0.pdf"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des.sc.gov/programs/bureau-water/drinking-water/cross-connection-control-backflow-prevention" TargetMode="External"/><Relationship Id="rId2" Type="http://schemas.openxmlformats.org/officeDocument/2006/relationships/hyperlink" Target="mailto:jeffrey.talbott@deq.nc.gov"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unknowncystic.com/2012/05/" TargetMode="External"/><Relationship Id="rId2" Type="http://schemas.openxmlformats.org/officeDocument/2006/relationships/image" Target="../media/image28.jpg"/><Relationship Id="rId1" Type="http://schemas.openxmlformats.org/officeDocument/2006/relationships/slideLayout" Target="../slideLayouts/slideLayout4.xml"/><Relationship Id="rId6" Type="http://schemas.openxmlformats.org/officeDocument/2006/relationships/hyperlink" Target="https://creativecommons.org/licenses/by-nc/3.0/" TargetMode="External"/><Relationship Id="rId5" Type="http://schemas.openxmlformats.org/officeDocument/2006/relationships/hyperlink" Target="mailto:Kathy.Riley@charlottenc.gov" TargetMode="External"/><Relationship Id="rId4" Type="http://schemas.openxmlformats.org/officeDocument/2006/relationships/hyperlink" Target="mailto:Nissa.Pauley@durhamnc.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bin"/><Relationship Id="rId1" Type="http://schemas.openxmlformats.org/officeDocument/2006/relationships/slideLayout" Target="../slideLayouts/slideLayout4.xml"/><Relationship Id="rId5" Type="http://schemas.openxmlformats.org/officeDocument/2006/relationships/hyperlink" Target="https://www.epa.gov/system/files/documents/2021-12/ds-toolbox-fact-sheets_ccc.pdf" TargetMode="External"/><Relationship Id="rId4" Type="http://schemas.openxmlformats.org/officeDocument/2006/relationships/hyperlink" Target="http://www.epa.gov/sites/default/files/2015-09/documents/epa816r03002_0.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durhamnc.gov/3089/Helpful-Links"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ong shot of a boardwalk&#10;&#10;Description automatically generated">
            <a:extLst>
              <a:ext uri="{FF2B5EF4-FFF2-40B4-BE49-F238E27FC236}">
                <a16:creationId xmlns:a16="http://schemas.microsoft.com/office/drawing/2014/main" id="{88078BA7-C847-0D5D-2526-18637A972F9E}"/>
              </a:ext>
            </a:extLst>
          </p:cNvPr>
          <p:cNvPicPr>
            <a:picLocks noChangeAspect="1"/>
          </p:cNvPicPr>
          <p:nvPr/>
        </p:nvPicPr>
        <p:blipFill rotWithShape="1">
          <a:blip r:embed="rId2">
            <a:alphaModFix amt="51000"/>
          </a:blip>
          <a:srcRect/>
          <a:stretch/>
        </p:blipFill>
        <p:spPr>
          <a:xfrm>
            <a:off x="-5899" y="-3601"/>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extBox 5">
            <a:extLst>
              <a:ext uri="{FF2B5EF4-FFF2-40B4-BE49-F238E27FC236}">
                <a16:creationId xmlns:a16="http://schemas.microsoft.com/office/drawing/2014/main" id="{496AD568-BBEE-BA37-54A5-D50652139094}"/>
              </a:ext>
            </a:extLst>
          </p:cNvPr>
          <p:cNvSpPr txBox="1"/>
          <p:nvPr/>
        </p:nvSpPr>
        <p:spPr>
          <a:xfrm>
            <a:off x="5412116" y="2593462"/>
            <a:ext cx="5851891" cy="3539430"/>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Carolina’s Chapter American Backflow Prevention Association (ABPA)</a:t>
            </a:r>
          </a:p>
          <a:p>
            <a:endParaRPr lang="en-US" sz="3200" b="1">
              <a:latin typeface="Arial" panose="020B0604020202020204" pitchFamily="34" charset="0"/>
              <a:cs typeface="Arial" panose="020B0604020202020204" pitchFamily="34" charset="0"/>
            </a:endParaRPr>
          </a:p>
          <a:p>
            <a:endParaRPr lang="en-US" sz="3200" b="1">
              <a:latin typeface="Arial" panose="020B0604020202020204" pitchFamily="34" charset="0"/>
              <a:cs typeface="Arial" panose="020B0604020202020204" pitchFamily="34" charset="0"/>
            </a:endParaRPr>
          </a:p>
          <a:p>
            <a:r>
              <a:rPr lang="en-US" sz="3200" b="1">
                <a:latin typeface="Arial" panose="020B0604020202020204" pitchFamily="34" charset="0"/>
                <a:cs typeface="Arial" panose="020B0604020202020204" pitchFamily="34" charset="0"/>
              </a:rPr>
              <a:t>Speakers: Nissa Pauley</a:t>
            </a:r>
          </a:p>
          <a:p>
            <a:r>
              <a:rPr lang="en-US" sz="3200" b="1">
                <a:latin typeface="Arial" panose="020B0604020202020204" pitchFamily="34" charset="0"/>
                <a:cs typeface="Arial" panose="020B0604020202020204" pitchFamily="34" charset="0"/>
              </a:rPr>
              <a:t>		  Kathy Riley</a:t>
            </a:r>
          </a:p>
        </p:txBody>
      </p:sp>
      <p:pic>
        <p:nvPicPr>
          <p:cNvPr id="8" name="Picture 7">
            <a:extLst>
              <a:ext uri="{FF2B5EF4-FFF2-40B4-BE49-F238E27FC236}">
                <a16:creationId xmlns:a16="http://schemas.microsoft.com/office/drawing/2014/main" id="{47314B9B-A36F-2DD6-3771-7F9765BA4459}"/>
              </a:ext>
            </a:extLst>
          </p:cNvPr>
          <p:cNvPicPr>
            <a:picLocks noChangeAspect="1"/>
          </p:cNvPicPr>
          <p:nvPr/>
        </p:nvPicPr>
        <p:blipFill>
          <a:blip r:embed="rId3"/>
          <a:srcRect/>
          <a:stretch/>
        </p:blipFill>
        <p:spPr>
          <a:xfrm>
            <a:off x="6438251" y="102355"/>
            <a:ext cx="3269268" cy="2385151"/>
          </a:xfrm>
          <a:prstGeom prst="rect">
            <a:avLst/>
          </a:prstGeom>
        </p:spPr>
      </p:pic>
    </p:spTree>
    <p:extLst>
      <p:ext uri="{BB962C8B-B14F-4D97-AF65-F5344CB8AC3E}">
        <p14:creationId xmlns:p14="http://schemas.microsoft.com/office/powerpoint/2010/main" val="2239230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84247-20DF-8008-D627-308020174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114B23-132A-E218-532D-2B178FBA2898}"/>
              </a:ext>
            </a:extLst>
          </p:cNvPr>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What is a Cross Connection Control Program?</a:t>
            </a:r>
          </a:p>
        </p:txBody>
      </p:sp>
      <p:sp>
        <p:nvSpPr>
          <p:cNvPr id="3" name="Text Placeholder 2">
            <a:extLst>
              <a:ext uri="{FF2B5EF4-FFF2-40B4-BE49-F238E27FC236}">
                <a16:creationId xmlns:a16="http://schemas.microsoft.com/office/drawing/2014/main" id="{21985052-52E3-32EE-29A9-9E9D38583771}"/>
              </a:ext>
            </a:extLst>
          </p:cNvPr>
          <p:cNvSpPr>
            <a:spLocks noGrp="1"/>
          </p:cNvSpPr>
          <p:nvPr>
            <p:ph type="body" idx="1"/>
          </p:nvPr>
        </p:nvSpPr>
        <p:spPr>
          <a:xfrm>
            <a:off x="539999" y="2186574"/>
            <a:ext cx="11090273" cy="1945100"/>
          </a:xfrm>
        </p:spPr>
        <p:txBody>
          <a:bodyPr>
            <a:normAutofit fontScale="85000" lnSpcReduction="10000"/>
          </a:bodyPr>
          <a:lstStyle/>
          <a:p>
            <a:r>
              <a:rPr lang="en-US" dirty="0">
                <a:latin typeface="Arial" panose="020B0604020202020204" pitchFamily="34" charset="0"/>
                <a:cs typeface="Arial" panose="020B0604020202020204" pitchFamily="34" charset="0"/>
              </a:rPr>
              <a:t>Under the provisions of the safe drinking water act of 1974, the federal government has established through the EPA, national standards for safe drinking water.  The states are responsible for the enforcement of these standards.  Water purveyors are held responsible for this compliance.  </a:t>
            </a:r>
          </a:p>
          <a:p>
            <a:pPr algn="ctr"/>
            <a:r>
              <a:rPr lang="en-US" sz="2000" b="1" dirty="0">
                <a:latin typeface="Arial" panose="020B0604020202020204" pitchFamily="34" charset="0"/>
                <a:cs typeface="Arial" panose="020B0604020202020204" pitchFamily="34" charset="0"/>
              </a:rPr>
              <a:t>GOALS: Protect, reduce, control, and comply with all State &amp; Federal Requirements </a:t>
            </a:r>
          </a:p>
        </p:txBody>
      </p:sp>
      <p:sp>
        <p:nvSpPr>
          <p:cNvPr id="13" name="TextBox 12">
            <a:extLst>
              <a:ext uri="{FF2B5EF4-FFF2-40B4-BE49-F238E27FC236}">
                <a16:creationId xmlns:a16="http://schemas.microsoft.com/office/drawing/2014/main" id="{EE17811F-F522-8853-5813-408131EA17B2}"/>
              </a:ext>
            </a:extLst>
          </p:cNvPr>
          <p:cNvSpPr txBox="1"/>
          <p:nvPr/>
        </p:nvSpPr>
        <p:spPr>
          <a:xfrm>
            <a:off x="539999" y="4671426"/>
            <a:ext cx="10818694"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sz="1800" b="1" u="sng" dirty="0">
                <a:highlight>
                  <a:srgbClr val="FFFF00"/>
                </a:highlight>
                <a:latin typeface="Arial" panose="020B0604020202020204" pitchFamily="34" charset="0"/>
                <a:cs typeface="Arial" panose="020B0604020202020204" pitchFamily="34" charset="0"/>
              </a:rPr>
              <a:t>Containment</a:t>
            </a:r>
            <a:r>
              <a:rPr lang="en-US" sz="1800" dirty="0">
                <a:highlight>
                  <a:srgbClr val="FFFF00"/>
                </a:highlight>
                <a:latin typeface="Arial" panose="020B0604020202020204" pitchFamily="34" charset="0"/>
                <a:cs typeface="Arial" panose="020B0604020202020204" pitchFamily="34" charset="0"/>
              </a:rPr>
              <a:t> Program – this approach utilizes a </a:t>
            </a:r>
            <a:r>
              <a:rPr lang="en-US" sz="1800" b="1" u="sng" dirty="0">
                <a:highlight>
                  <a:srgbClr val="FFFF00"/>
                </a:highlight>
                <a:latin typeface="Arial" panose="020B0604020202020204" pitchFamily="34" charset="0"/>
                <a:cs typeface="Arial" panose="020B0604020202020204" pitchFamily="34" charset="0"/>
              </a:rPr>
              <a:t>minimum</a:t>
            </a:r>
            <a:r>
              <a:rPr lang="en-US" sz="1800" dirty="0">
                <a:highlight>
                  <a:srgbClr val="FFFF00"/>
                </a:highlight>
                <a:latin typeface="Arial" panose="020B0604020202020204" pitchFamily="34" charset="0"/>
                <a:cs typeface="Arial" panose="020B0604020202020204" pitchFamily="34" charset="0"/>
              </a:rPr>
              <a:t> requirement and protects at the meter.</a:t>
            </a:r>
          </a:p>
          <a:p>
            <a:pPr marL="742950" lvl="1" indent="-285750">
              <a:buFont typeface="Arial" panose="020B0604020202020204" pitchFamily="34" charset="0"/>
              <a:buChar char="•"/>
            </a:pPr>
            <a:r>
              <a:rPr lang="en-US" dirty="0">
                <a:highlight>
                  <a:srgbClr val="FFFF00"/>
                </a:highlight>
                <a:latin typeface="Arial" panose="020B0604020202020204" pitchFamily="34" charset="0"/>
                <a:cs typeface="Arial" panose="020B0604020202020204" pitchFamily="34" charset="0"/>
              </a:rPr>
              <a:t>This approach protects the Water Purveyor but not the customers internal plumbing</a:t>
            </a:r>
          </a:p>
          <a:p>
            <a:pPr lvl="1"/>
            <a:endParaRPr lang="en-US" dirty="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u="sng" dirty="0">
                <a:latin typeface="Arial" panose="020B0604020202020204" pitchFamily="34" charset="0"/>
                <a:cs typeface="Arial" panose="020B0604020202020204" pitchFamily="34" charset="0"/>
              </a:rPr>
              <a:t>Isolation</a:t>
            </a:r>
            <a:r>
              <a:rPr lang="en-US" dirty="0">
                <a:latin typeface="Arial" panose="020B0604020202020204" pitchFamily="34" charset="0"/>
                <a:cs typeface="Arial" panose="020B0604020202020204" pitchFamily="34" charset="0"/>
              </a:rPr>
              <a:t> Program – this approach protects the customers internal plumbing.  This is mostly covered by the NC Plumbing Code</a:t>
            </a:r>
          </a:p>
        </p:txBody>
      </p:sp>
    </p:spTree>
    <p:extLst>
      <p:ext uri="{BB962C8B-B14F-4D97-AF65-F5344CB8AC3E}">
        <p14:creationId xmlns:p14="http://schemas.microsoft.com/office/powerpoint/2010/main" val="82169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2197-7C36-61FA-59CF-9BB56EA7D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BD381-5D6A-5E5D-9A10-CE6BBCECF974}"/>
              </a:ext>
            </a:extLst>
          </p:cNvPr>
          <p:cNvSpPr>
            <a:spLocks noGrp="1"/>
          </p:cNvSpPr>
          <p:nvPr>
            <p:ph type="title"/>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What </a:t>
            </a:r>
            <a:r>
              <a:rPr lang="en-US" b="1" u="sng" dirty="0">
                <a:latin typeface="Arial" panose="020B0604020202020204" pitchFamily="34" charset="0"/>
                <a:cs typeface="Arial" panose="020B0604020202020204" pitchFamily="34" charset="0"/>
              </a:rPr>
              <a:t>did</a:t>
            </a:r>
            <a:r>
              <a:rPr lang="en-US" dirty="0">
                <a:solidFill>
                  <a:schemeClr val="tx1"/>
                </a:solidFill>
                <a:latin typeface="Arial" panose="020B0604020202020204" pitchFamily="34" charset="0"/>
                <a:cs typeface="Arial" panose="020B0604020202020204" pitchFamily="34" charset="0"/>
              </a:rPr>
              <a:t> NCAC Title 15A say?</a:t>
            </a:r>
            <a:endParaRPr lang="en-US"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39A9B56F-D9F4-1414-0A3F-69F0C5BEBE0F}"/>
              </a:ext>
            </a:extLst>
          </p:cNvPr>
          <p:cNvSpPr txBox="1">
            <a:spLocks noGrp="1"/>
          </p:cNvSpPr>
          <p:nvPr>
            <p:ph sz="half" idx="2"/>
          </p:nvPr>
        </p:nvSpPr>
        <p:spPr>
          <a:xfrm>
            <a:off x="451259" y="1712921"/>
            <a:ext cx="5437188" cy="4894097"/>
          </a:xfrm>
          <a:prstGeom prst="rect">
            <a:avLst/>
          </a:prstGeom>
          <a:noFill/>
        </p:spPr>
        <p:txBody>
          <a:bodyPr wrap="square">
            <a:spAutoFit/>
          </a:bodyPr>
          <a:lstStyle/>
          <a:p>
            <a:pPr marL="0" marR="0" indent="0">
              <a:buNone/>
            </a:pPr>
            <a:r>
              <a:rPr lang="en-US" sz="1600" b="1" u="sng" dirty="0">
                <a:solidFill>
                  <a:schemeClr val="bg1"/>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OLD</a:t>
            </a:r>
            <a:r>
              <a:rPr lang="en-US" sz="1600" b="1" u="sng" dirty="0">
                <a:effectLst/>
                <a:latin typeface="Arial" panose="020B0604020202020204" pitchFamily="34" charset="0"/>
                <a:ea typeface="Calibri" panose="020F0502020204030204" pitchFamily="34" charset="0"/>
                <a:cs typeface="Arial" panose="020B0604020202020204" pitchFamily="34" charset="0"/>
              </a:rPr>
              <a:t> NCAC Title 15A, Subchapter 18C, Sections .0300 and .0406, and Appendix B, Figure 2</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KEY Verbiage, section .0709 “</a:t>
            </a:r>
            <a:r>
              <a:rPr lang="en-US" sz="1600" b="1" u="sng" dirty="0">
                <a:effectLst/>
                <a:latin typeface="Arial" panose="020B0604020202020204" pitchFamily="34" charset="0"/>
                <a:ea typeface="Calibri" panose="020F0502020204030204" pitchFamily="34" charset="0"/>
                <a:cs typeface="Arial" panose="020B0604020202020204" pitchFamily="34" charset="0"/>
              </a:rPr>
              <a:t>Prevention</a:t>
            </a:r>
            <a:r>
              <a:rPr lang="en-US" sz="1600" dirty="0">
                <a:effectLst/>
                <a:latin typeface="Arial" panose="020B0604020202020204" pitchFamily="34" charset="0"/>
                <a:ea typeface="Calibri" panose="020F0502020204030204" pitchFamily="34" charset="0"/>
                <a:cs typeface="Arial" panose="020B0604020202020204" pitchFamily="34" charset="0"/>
              </a:rPr>
              <a:t> of Backflow and Back-siphonage”</a:t>
            </a:r>
          </a:p>
          <a:p>
            <a:pPr marL="342900" marR="0" lvl="0" indent="-342900">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KEY Verbiage, </a:t>
            </a:r>
            <a:r>
              <a:rPr lang="en-US" sz="1600" b="1" dirty="0">
                <a:effectLst/>
                <a:latin typeface="Arial" panose="020B0604020202020204" pitchFamily="34" charset="0"/>
                <a:ea typeface="Calibri" panose="020F0502020204030204" pitchFamily="34" charset="0"/>
                <a:cs typeface="Arial" panose="020B0604020202020204" pitchFamily="34" charset="0"/>
              </a:rPr>
              <a:t>“Public water suppliers may adopt more stringent requirements.”  </a:t>
            </a:r>
            <a:r>
              <a:rPr lang="en-US" sz="1600" dirty="0">
                <a:effectLst/>
                <a:latin typeface="Arial" panose="020B0604020202020204" pitchFamily="34" charset="0"/>
                <a:ea typeface="Calibri" panose="020F0502020204030204" pitchFamily="34" charset="0"/>
                <a:cs typeface="Arial" panose="020B0604020202020204" pitchFamily="34" charset="0"/>
              </a:rPr>
              <a:t>This is because water purveyors are granted primacy in the Safe Drinking Water Act.</a:t>
            </a:r>
          </a:p>
          <a:p>
            <a:pPr marL="342900" marR="0" lvl="0" indent="-342900">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KEY Verbiage, under “Facilities that require the installation of a backflow preventer, Most commercial establishments.”  This is a CONTAINMENT (at the meter) Program that 100% of water purveyors do.</a:t>
            </a:r>
          </a:p>
          <a:p>
            <a:pPr marL="0" indent="0">
              <a:buNone/>
            </a:pPr>
            <a:endParaRPr lang="en-US" sz="1600" dirty="0">
              <a:latin typeface="Aptos Black" panose="020B0004020202020204" pitchFamily="34" charset="0"/>
            </a:endParaRPr>
          </a:p>
        </p:txBody>
      </p:sp>
      <p:pic>
        <p:nvPicPr>
          <p:cNvPr id="10" name="Picture 9">
            <a:extLst>
              <a:ext uri="{FF2B5EF4-FFF2-40B4-BE49-F238E27FC236}">
                <a16:creationId xmlns:a16="http://schemas.microsoft.com/office/drawing/2014/main" id="{85D8878F-8508-5588-79D7-7E2FD25224DE}"/>
              </a:ext>
            </a:extLst>
          </p:cNvPr>
          <p:cNvPicPr>
            <a:picLocks noChangeAspect="1"/>
          </p:cNvPicPr>
          <p:nvPr/>
        </p:nvPicPr>
        <p:blipFill>
          <a:blip r:embed="rId2"/>
          <a:stretch>
            <a:fillRect/>
          </a:stretch>
        </p:blipFill>
        <p:spPr>
          <a:xfrm>
            <a:off x="6488092" y="1442727"/>
            <a:ext cx="5113463" cy="5136325"/>
          </a:xfrm>
          <a:prstGeom prst="rect">
            <a:avLst/>
          </a:prstGeom>
        </p:spPr>
      </p:pic>
    </p:spTree>
    <p:extLst>
      <p:ext uri="{BB962C8B-B14F-4D97-AF65-F5344CB8AC3E}">
        <p14:creationId xmlns:p14="http://schemas.microsoft.com/office/powerpoint/2010/main" val="106355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22" name="Rectangle 21">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Oval 22">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Oval 23">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5" name="Group 24">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27" name="Rectangle 26">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8" name="Rectangle 27">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6" name="Rectangle 25">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0" name="Rectangle 29">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useBgFill="1">
        <p:nvSpPr>
          <p:cNvPr id="32" name="Rectangle 31">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35" name="Rectangle 34">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3" name="Rectangle 42">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1" name="Rectangle 40">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3DADB992-26B2-5FD8-8E6F-B81FBB50F6B7}"/>
              </a:ext>
            </a:extLst>
          </p:cNvPr>
          <p:cNvSpPr>
            <a:spLocks noGrp="1"/>
          </p:cNvSpPr>
          <p:nvPr>
            <p:ph type="title"/>
          </p:nvPr>
        </p:nvSpPr>
        <p:spPr>
          <a:xfrm>
            <a:off x="580877" y="259233"/>
            <a:ext cx="11170521" cy="1090059"/>
          </a:xfrm>
        </p:spPr>
        <p:txBody>
          <a:bodyPr vert="horz" lIns="91440" tIns="45720" rIns="91440" bIns="45720" rtlCol="0" anchor="b">
            <a:normAutofit fontScale="90000"/>
          </a:bodyPr>
          <a:lstStyle/>
          <a:p>
            <a:r>
              <a:rPr lang="en-US" sz="5600" dirty="0">
                <a:latin typeface="Arial" panose="020B0604020202020204" pitchFamily="34" charset="0"/>
                <a:cs typeface="Arial" panose="020B0604020202020204" pitchFamily="34" charset="0"/>
              </a:rPr>
              <a:t>What </a:t>
            </a:r>
            <a:r>
              <a:rPr lang="en-US" sz="5600" b="1" u="sng" dirty="0">
                <a:latin typeface="Arial" panose="020B0604020202020204" pitchFamily="34" charset="0"/>
                <a:cs typeface="Arial" panose="020B0604020202020204" pitchFamily="34" charset="0"/>
              </a:rPr>
              <a:t>does</a:t>
            </a:r>
            <a:r>
              <a:rPr lang="en-US" sz="5600" dirty="0">
                <a:latin typeface="Arial" panose="020B0604020202020204" pitchFamily="34" charset="0"/>
                <a:cs typeface="Arial" panose="020B0604020202020204" pitchFamily="34" charset="0"/>
              </a:rPr>
              <a:t> NCAC Title 15A say now?</a:t>
            </a:r>
          </a:p>
        </p:txBody>
      </p:sp>
      <p:sp>
        <p:nvSpPr>
          <p:cNvPr id="6" name="Content Placeholder 5">
            <a:extLst>
              <a:ext uri="{FF2B5EF4-FFF2-40B4-BE49-F238E27FC236}">
                <a16:creationId xmlns:a16="http://schemas.microsoft.com/office/drawing/2014/main" id="{B58A786C-090D-83C8-7610-354B612E5E96}"/>
              </a:ext>
            </a:extLst>
          </p:cNvPr>
          <p:cNvSpPr>
            <a:spLocks noGrp="1"/>
          </p:cNvSpPr>
          <p:nvPr>
            <p:ph sz="quarter" idx="4"/>
          </p:nvPr>
        </p:nvSpPr>
        <p:spPr>
          <a:xfrm>
            <a:off x="503062" y="1470352"/>
            <a:ext cx="4500562" cy="5119361"/>
          </a:xfrm>
        </p:spPr>
        <p:txBody>
          <a:bodyPr vert="horz" lIns="91440" tIns="45720" rIns="91440" bIns="45720" rtlCol="0" anchor="t">
            <a:noAutofit/>
          </a:bodyPr>
          <a:lstStyle/>
          <a:p>
            <a:pPr marL="0" indent="0">
              <a:lnSpc>
                <a:spcPct val="115000"/>
              </a:lnSpc>
              <a:buNone/>
            </a:pPr>
            <a:r>
              <a:rPr lang="en-US" sz="1400" b="1" u="sng" dirty="0">
                <a:solidFill>
                  <a:schemeClr val="bg1"/>
                </a:solidFill>
                <a:effectLst/>
                <a:highlight>
                  <a:srgbClr val="FFFF00"/>
                </a:highlight>
                <a:latin typeface="Arial" panose="020B0604020202020204" pitchFamily="34" charset="0"/>
                <a:cs typeface="Arial" panose="020B0604020202020204" pitchFamily="34" charset="0"/>
              </a:rPr>
              <a:t>CURRENT</a:t>
            </a:r>
            <a:r>
              <a:rPr lang="en-US" sz="1400" b="1" u="sng" dirty="0">
                <a:effectLst/>
                <a:latin typeface="Arial" panose="020B0604020202020204" pitchFamily="34" charset="0"/>
                <a:cs typeface="Arial" panose="020B0604020202020204" pitchFamily="34" charset="0"/>
              </a:rPr>
              <a:t> NCAC Title 15A, Subchapter 18C, Sections .0300 and .0406, and Appendix B, Figure 2 </a:t>
            </a:r>
            <a:endParaRPr lang="en-US" sz="1400" dirty="0">
              <a:effectLst/>
              <a:latin typeface="Arial" panose="020B0604020202020204" pitchFamily="34" charset="0"/>
              <a:cs typeface="Arial" panose="020B0604020202020204" pitchFamily="34" charset="0"/>
            </a:endParaRPr>
          </a:p>
          <a:p>
            <a:pPr marL="342900" marR="0" lvl="0">
              <a:lnSpc>
                <a:spcPct val="115000"/>
              </a:lnSpc>
            </a:pPr>
            <a:endParaRPr lang="en-US" sz="1400" i="0" u="sng" dirty="0">
              <a:effectLst/>
              <a:latin typeface="Arial" panose="020B0604020202020204" pitchFamily="34" charset="0"/>
              <a:cs typeface="Arial" panose="020B0604020202020204" pitchFamily="34" charset="0"/>
              <a:hlinkClick r:id="rId2"/>
            </a:endParaRPr>
          </a:p>
          <a:p>
            <a:pPr marL="342900" marR="0" lvl="0">
              <a:lnSpc>
                <a:spcPct val="115000"/>
              </a:lnSpc>
            </a:pPr>
            <a:r>
              <a:rPr lang="en-US" sz="1400" i="0" u="sng" dirty="0">
                <a:effectLst/>
                <a:latin typeface="Arial" panose="020B0604020202020204" pitchFamily="34" charset="0"/>
                <a:cs typeface="Arial" panose="020B0604020202020204" pitchFamily="34" charset="0"/>
                <a:hlinkClick r:id="rId2"/>
              </a:rPr>
              <a:t>Revised Rules</a:t>
            </a:r>
            <a:r>
              <a:rPr lang="en-US" sz="1400" i="0" dirty="0">
                <a:effectLst/>
                <a:latin typeface="Arial" panose="020B0604020202020204" pitchFamily="34" charset="0"/>
                <a:cs typeface="Arial" panose="020B0604020202020204" pitchFamily="34" charset="0"/>
              </a:rPr>
              <a:t> (Effective July 1, 2019)</a:t>
            </a:r>
          </a:p>
          <a:p>
            <a:pPr marL="342900">
              <a:lnSpc>
                <a:spcPct val="115000"/>
              </a:lnSpc>
            </a:pPr>
            <a:r>
              <a:rPr lang="en-US" sz="1400" dirty="0">
                <a:effectLst/>
                <a:latin typeface="Arial" panose="020B0604020202020204" pitchFamily="34" charset="0"/>
                <a:cs typeface="Arial" panose="020B0604020202020204" pitchFamily="34" charset="0"/>
              </a:rPr>
              <a:t>[15A NCAC 18C.0406 (a)] </a:t>
            </a:r>
            <a:r>
              <a:rPr lang="en-US" sz="1400" dirty="0">
                <a:latin typeface="Arial" panose="020B0604020202020204" pitchFamily="34" charset="0"/>
                <a:cs typeface="Arial" panose="020B0604020202020204" pitchFamily="34" charset="0"/>
              </a:rPr>
              <a:t>states that no person shall create an unprotected cross connection to the public water system. </a:t>
            </a:r>
          </a:p>
          <a:p>
            <a:pPr marL="342900">
              <a:lnSpc>
                <a:spcPct val="115000"/>
              </a:lnSpc>
            </a:pPr>
            <a:r>
              <a:rPr lang="en-US" sz="1400" dirty="0">
                <a:effectLst/>
                <a:latin typeface="Arial" panose="020B0604020202020204" pitchFamily="34" charset="0"/>
                <a:cs typeface="Arial" panose="020B0604020202020204" pitchFamily="34" charset="0"/>
              </a:rPr>
              <a:t>[15A NCAC 18C.0406 (a2)] “Where required, the supplier of water shall install or require to be installed an appropriate testable backflow prevention assembly </a:t>
            </a:r>
            <a:r>
              <a:rPr lang="en-US" sz="1400" u="sng" dirty="0">
                <a:effectLst/>
                <a:latin typeface="Arial" panose="020B0604020202020204" pitchFamily="34" charset="0"/>
                <a:cs typeface="Arial" panose="020B0604020202020204" pitchFamily="34" charset="0"/>
              </a:rPr>
              <a:t>prior</a:t>
            </a:r>
            <a:r>
              <a:rPr lang="en-US" sz="1400" dirty="0">
                <a:effectLst/>
                <a:latin typeface="Arial" panose="020B0604020202020204" pitchFamily="34" charset="0"/>
                <a:cs typeface="Arial" panose="020B0604020202020204" pitchFamily="34" charset="0"/>
              </a:rPr>
              <a:t> to making the service connection.” NC Plumbing Code does </a:t>
            </a:r>
            <a:r>
              <a:rPr lang="en-US" sz="1400" i="1" u="sng" dirty="0">
                <a:effectLst/>
                <a:latin typeface="Arial" panose="020B0604020202020204" pitchFamily="34" charset="0"/>
                <a:cs typeface="Arial" panose="020B0604020202020204" pitchFamily="34" charset="0"/>
              </a:rPr>
              <a:t>not</a:t>
            </a:r>
            <a:r>
              <a:rPr lang="en-US" sz="1400" dirty="0">
                <a:effectLst/>
                <a:latin typeface="Arial" panose="020B0604020202020204" pitchFamily="34" charset="0"/>
                <a:cs typeface="Arial" panose="020B0604020202020204" pitchFamily="34" charset="0"/>
              </a:rPr>
              <a:t> define a </a:t>
            </a:r>
            <a:r>
              <a:rPr lang="en-US" sz="1400" u="sng" dirty="0">
                <a:effectLst/>
                <a:latin typeface="Arial" panose="020B0604020202020204" pitchFamily="34" charset="0"/>
                <a:cs typeface="Arial" panose="020B0604020202020204" pitchFamily="34" charset="0"/>
              </a:rPr>
              <a:t>containment</a:t>
            </a:r>
            <a:r>
              <a:rPr lang="en-US" sz="1400" dirty="0">
                <a:effectLst/>
                <a:latin typeface="Arial" panose="020B0604020202020204" pitchFamily="34" charset="0"/>
                <a:cs typeface="Arial" panose="020B0604020202020204" pitchFamily="34" charset="0"/>
              </a:rPr>
              <a:t> backflow preventer. Plumbing code doesn’t apply until 5 ft of the foundation wall and internal plumbing.  </a:t>
            </a:r>
          </a:p>
        </p:txBody>
      </p:sp>
      <p:pic>
        <p:nvPicPr>
          <p:cNvPr id="14" name="Picture 13" descr="Table, timeline&#10;&#10;Description automatically generated">
            <a:extLst>
              <a:ext uri="{FF2B5EF4-FFF2-40B4-BE49-F238E27FC236}">
                <a16:creationId xmlns:a16="http://schemas.microsoft.com/office/drawing/2014/main" id="{4744EB36-D095-DA64-C2BB-FF17316D19F2}"/>
              </a:ext>
            </a:extLst>
          </p:cNvPr>
          <p:cNvPicPr>
            <a:picLocks noChangeAspect="1"/>
          </p:cNvPicPr>
          <p:nvPr/>
        </p:nvPicPr>
        <p:blipFill>
          <a:blip r:embed="rId3"/>
          <a:stretch>
            <a:fillRect/>
          </a:stretch>
        </p:blipFill>
        <p:spPr>
          <a:xfrm>
            <a:off x="4887296" y="1783798"/>
            <a:ext cx="6799418" cy="2770763"/>
          </a:xfrm>
          <a:prstGeom prst="rect">
            <a:avLst/>
          </a:prstGeom>
        </p:spPr>
      </p:pic>
    </p:spTree>
    <p:extLst>
      <p:ext uri="{BB962C8B-B14F-4D97-AF65-F5344CB8AC3E}">
        <p14:creationId xmlns:p14="http://schemas.microsoft.com/office/powerpoint/2010/main" val="4037333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3328-719A-7781-6169-FF00F52B9997}"/>
              </a:ext>
            </a:extLst>
          </p:cNvPr>
          <p:cNvSpPr>
            <a:spLocks noGrp="1"/>
          </p:cNvSpPr>
          <p:nvPr>
            <p:ph type="title"/>
          </p:nvPr>
        </p:nvSpPr>
        <p:spPr/>
        <p:txBody>
          <a:bodyPr>
            <a:normAutofit fontScale="90000"/>
          </a:bodyPr>
          <a:lstStyle/>
          <a:p>
            <a:r>
              <a:rPr lang="en-US" sz="4400" dirty="0">
                <a:solidFill>
                  <a:schemeClr val="tx1"/>
                </a:solidFill>
                <a:latin typeface="Arial" panose="020B0604020202020204" pitchFamily="34" charset="0"/>
                <a:cs typeface="Arial" panose="020B0604020202020204" pitchFamily="34" charset="0"/>
              </a:rPr>
              <a:t>How will SB166/SL 2024-49 impact </a:t>
            </a:r>
            <a:r>
              <a:rPr lang="en-US" sz="4400" dirty="0">
                <a:latin typeface="Arial" panose="020B0604020202020204" pitchFamily="34" charset="0"/>
                <a:cs typeface="Arial" panose="020B0604020202020204" pitchFamily="34" charset="0"/>
              </a:rPr>
              <a:t>NC Public Water Systems</a:t>
            </a:r>
            <a:r>
              <a:rPr lang="en-US" sz="4400" dirty="0">
                <a:solidFill>
                  <a:schemeClr val="tx1"/>
                </a:solidFill>
                <a:latin typeface="Arial" panose="020B0604020202020204" pitchFamily="34" charset="0"/>
                <a:cs typeface="Arial" panose="020B0604020202020204" pitchFamily="34" charset="0"/>
              </a:rPr>
              <a:t>?</a:t>
            </a:r>
            <a:br>
              <a:rPr lang="en-US" dirty="0">
                <a:solidFill>
                  <a:schemeClr val="tx1"/>
                </a:solidFill>
                <a:latin typeface="Aptos Black" panose="020B0004020202020204" pitchFamily="34" charset="0"/>
                <a:cs typeface="Arial" panose="020B0604020202020204" pitchFamily="34" charset="0"/>
              </a:rPr>
            </a:br>
            <a:endParaRPr lang="en-US" dirty="0"/>
          </a:p>
        </p:txBody>
      </p:sp>
      <p:sp>
        <p:nvSpPr>
          <p:cNvPr id="4" name="Content Placeholder 3">
            <a:extLst>
              <a:ext uri="{FF2B5EF4-FFF2-40B4-BE49-F238E27FC236}">
                <a16:creationId xmlns:a16="http://schemas.microsoft.com/office/drawing/2014/main" id="{41F9ECE0-7E61-F459-1981-508AC59D8654}"/>
              </a:ext>
            </a:extLst>
          </p:cNvPr>
          <p:cNvSpPr>
            <a:spLocks noGrp="1"/>
          </p:cNvSpPr>
          <p:nvPr>
            <p:ph sz="half" idx="2"/>
          </p:nvPr>
        </p:nvSpPr>
        <p:spPr>
          <a:xfrm>
            <a:off x="269999" y="3429000"/>
            <a:ext cx="11652002" cy="3891072"/>
          </a:xfrm>
        </p:spPr>
        <p:txBody>
          <a:bodyPr>
            <a:normAutofit/>
          </a:bodyPr>
          <a:lstStyle/>
          <a:p>
            <a:pPr marL="0" marR="0" indent="0">
              <a:buNone/>
            </a:pPr>
            <a:r>
              <a:rPr lang="en-US" sz="2000" dirty="0">
                <a:effectLst/>
                <a:latin typeface="Arial" panose="020B0604020202020204" pitchFamily="34" charset="0"/>
                <a:ea typeface="Calibri" panose="020F0502020204030204" pitchFamily="34" charset="0"/>
                <a:cs typeface="Arial" panose="020B0604020202020204" pitchFamily="34" charset="0"/>
              </a:rPr>
              <a:t>This law directly impacts the water purveyors ability to perform their responsibilities in </a:t>
            </a:r>
            <a:r>
              <a:rPr lang="en-US" sz="2000" b="1" i="1" u="sng" dirty="0">
                <a:effectLst/>
                <a:latin typeface="Arial" panose="020B0604020202020204" pitchFamily="34" charset="0"/>
                <a:ea typeface="Calibri" panose="020F0502020204030204" pitchFamily="34" charset="0"/>
                <a:cs typeface="Arial" panose="020B0604020202020204" pitchFamily="34" charset="0"/>
              </a:rPr>
              <a:t>maintaining</a:t>
            </a:r>
            <a:r>
              <a:rPr lang="en-US" sz="2000" dirty="0">
                <a:effectLst/>
                <a:latin typeface="Arial" panose="020B0604020202020204" pitchFamily="34" charset="0"/>
                <a:ea typeface="Calibri" panose="020F0502020204030204" pitchFamily="34" charset="0"/>
                <a:cs typeface="Arial" panose="020B0604020202020204" pitchFamily="34" charset="0"/>
              </a:rPr>
              <a:t> safe drinking water to each tap and undermines public health and safety.  A water purveyor can monitor its source and provide treatment to ensure safe drinking water is provided, however we must also ensure that the water users do not affect water quality through unprotected cross connections.  Without Backflow preventers, there’s a heightened risk of contamination, endangering the health of consumers. </a:t>
            </a:r>
          </a:p>
          <a:p>
            <a:pPr marL="0" indent="0">
              <a:buNone/>
            </a:pPr>
            <a:endParaRPr lang="en-US" dirty="0"/>
          </a:p>
        </p:txBody>
      </p:sp>
      <p:sp>
        <p:nvSpPr>
          <p:cNvPr id="14" name="TextBox 13">
            <a:extLst>
              <a:ext uri="{FF2B5EF4-FFF2-40B4-BE49-F238E27FC236}">
                <a16:creationId xmlns:a16="http://schemas.microsoft.com/office/drawing/2014/main" id="{021E05CD-831A-E6B4-B95E-85636E0DD1DB}"/>
              </a:ext>
            </a:extLst>
          </p:cNvPr>
          <p:cNvSpPr txBox="1"/>
          <p:nvPr/>
        </p:nvSpPr>
        <p:spPr>
          <a:xfrm>
            <a:off x="2230892" y="1965066"/>
            <a:ext cx="7708490" cy="954107"/>
          </a:xfrm>
          <a:prstGeom prst="rect">
            <a:avLst/>
          </a:prstGeom>
          <a:noFill/>
        </p:spPr>
        <p:txBody>
          <a:bodyPr wrap="square">
            <a:spAutoFit/>
          </a:bodyPr>
          <a:lstStyle/>
          <a:p>
            <a:pPr algn="ctr"/>
            <a:r>
              <a:rPr lang="en-US" sz="2800" dirty="0">
                <a:solidFill>
                  <a:srgbClr val="FF0000"/>
                </a:solidFill>
                <a:highlight>
                  <a:srgbClr val="FFFF00"/>
                </a:highlight>
                <a:latin typeface="Arial" panose="020B0604020202020204" pitchFamily="34" charset="0"/>
                <a:cs typeface="Arial" panose="020B0604020202020204" pitchFamily="34" charset="0"/>
              </a:rPr>
              <a:t>The new Law m</a:t>
            </a:r>
            <a:r>
              <a:rPr lang="en-US" sz="2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akes </a:t>
            </a:r>
            <a:r>
              <a:rPr lang="en-US" sz="2800" dirty="0">
                <a:solidFill>
                  <a:srgbClr val="FF0000"/>
                </a:solidFill>
                <a:highlight>
                  <a:srgbClr val="FFFF00"/>
                </a:highlight>
                <a:latin typeface="Arial" panose="020B0604020202020204" pitchFamily="34" charset="0"/>
                <a:ea typeface="Times New Roman" panose="02020603050405020304" pitchFamily="18" charset="0"/>
                <a:cs typeface="Arial" panose="020B0604020202020204" pitchFamily="34" charset="0"/>
              </a:rPr>
              <a:t>C</a:t>
            </a:r>
            <a:r>
              <a:rPr lang="en-US" sz="2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ross </a:t>
            </a:r>
            <a:r>
              <a:rPr lang="en-US" sz="2800" dirty="0">
                <a:solidFill>
                  <a:srgbClr val="FF0000"/>
                </a:solidFill>
                <a:highlight>
                  <a:srgbClr val="FFFF00"/>
                </a:highlight>
                <a:latin typeface="Arial" panose="020B0604020202020204" pitchFamily="34" charset="0"/>
                <a:ea typeface="Times New Roman" panose="02020603050405020304" pitchFamily="18" charset="0"/>
                <a:cs typeface="Arial" panose="020B0604020202020204" pitchFamily="34" charset="0"/>
              </a:rPr>
              <a:t>C</a:t>
            </a:r>
            <a:r>
              <a:rPr lang="en-US" sz="2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onnection </a:t>
            </a:r>
            <a:r>
              <a:rPr lang="en-US" sz="2800" dirty="0">
                <a:solidFill>
                  <a:srgbClr val="FF0000"/>
                </a:solidFill>
                <a:highlight>
                  <a:srgbClr val="FFFF00"/>
                </a:highlight>
                <a:latin typeface="Arial" panose="020B0604020202020204" pitchFamily="34" charset="0"/>
                <a:ea typeface="Times New Roman" panose="02020603050405020304" pitchFamily="18" charset="0"/>
                <a:cs typeface="Arial" panose="020B0604020202020204" pitchFamily="34" charset="0"/>
              </a:rPr>
              <a:t>P</a:t>
            </a:r>
            <a:r>
              <a:rPr lang="en-US" sz="2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rograms </a:t>
            </a:r>
            <a:r>
              <a:rPr lang="en-US" sz="2800" u="sng"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REACTIVE </a:t>
            </a:r>
            <a:r>
              <a:rPr lang="en-US" sz="2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instead of </a:t>
            </a:r>
            <a:r>
              <a:rPr lang="en-US" sz="2800" u="sng" dirty="0">
                <a:solidFill>
                  <a:srgbClr val="FF0000"/>
                </a:solidFill>
                <a:highlight>
                  <a:srgbClr val="FFFF00"/>
                </a:highlight>
                <a:latin typeface="Arial" panose="020B0604020202020204" pitchFamily="34" charset="0"/>
                <a:ea typeface="Times New Roman" panose="02020603050405020304" pitchFamily="18" charset="0"/>
                <a:cs typeface="Arial" panose="020B0604020202020204" pitchFamily="34" charset="0"/>
              </a:rPr>
              <a:t>P</a:t>
            </a:r>
            <a:r>
              <a:rPr lang="en-US" sz="2800" u="sng"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reventative</a:t>
            </a:r>
            <a:r>
              <a:rPr lang="en-US" sz="20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rgbClr val="FF0000"/>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618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2FD3C-FC0A-31E0-1103-25E0E383F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2A479-674A-F6BD-3A8A-0C14CCBC022E}"/>
              </a:ext>
            </a:extLst>
          </p:cNvPr>
          <p:cNvSpPr>
            <a:spLocks noGrp="1"/>
          </p:cNvSpPr>
          <p:nvPr>
            <p:ph type="title"/>
          </p:nvPr>
        </p:nvSpPr>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Solution to §130A-330(a)</a:t>
            </a:r>
            <a:br>
              <a:rPr lang="en-US" dirty="0">
                <a:solidFill>
                  <a:schemeClr val="tx1"/>
                </a:solidFill>
                <a:latin typeface="Aptos Black" panose="020B0004020202020204" pitchFamily="34" charset="0"/>
                <a:cs typeface="Arial" panose="020B0604020202020204" pitchFamily="34" charset="0"/>
              </a:rPr>
            </a:br>
            <a:endParaRPr lang="en-US" dirty="0"/>
          </a:p>
        </p:txBody>
      </p:sp>
      <p:pic>
        <p:nvPicPr>
          <p:cNvPr id="12" name="Picture 11">
            <a:extLst>
              <a:ext uri="{FF2B5EF4-FFF2-40B4-BE49-F238E27FC236}">
                <a16:creationId xmlns:a16="http://schemas.microsoft.com/office/drawing/2014/main" id="{34CA0C6F-473C-FD22-35F1-106BA1145B93}"/>
              </a:ext>
            </a:extLst>
          </p:cNvPr>
          <p:cNvPicPr>
            <a:picLocks noChangeAspect="1"/>
          </p:cNvPicPr>
          <p:nvPr/>
        </p:nvPicPr>
        <p:blipFill>
          <a:blip r:embed="rId2"/>
          <a:stretch>
            <a:fillRect/>
          </a:stretch>
        </p:blipFill>
        <p:spPr>
          <a:xfrm>
            <a:off x="1112060" y="1676743"/>
            <a:ext cx="9946149" cy="1752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7284919D-63E0-1CA2-6DD3-F971FF472EE9}"/>
              </a:ext>
            </a:extLst>
          </p:cNvPr>
          <p:cNvSpPr txBox="1"/>
          <p:nvPr/>
        </p:nvSpPr>
        <p:spPr>
          <a:xfrm>
            <a:off x="797912" y="4077681"/>
            <a:ext cx="10574447"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sz="1800" dirty="0">
                <a:effectLst/>
                <a:latin typeface="Arial" panose="020B0604020202020204" pitchFamily="34" charset="0"/>
                <a:cs typeface="Arial" panose="020B0604020202020204" pitchFamily="34" charset="0"/>
              </a:rPr>
              <a:t>[15A NCAC 18C.0406 (a2)] to “Where required, the supplier of water shall </a:t>
            </a:r>
            <a:r>
              <a:rPr lang="en-US" sz="1800" b="1" strike="sngStrike" dirty="0">
                <a:effectLst/>
                <a:highlight>
                  <a:srgbClr val="FF0000"/>
                </a:highlight>
                <a:latin typeface="Arial" panose="020B0604020202020204" pitchFamily="34" charset="0"/>
                <a:cs typeface="Arial" panose="020B0604020202020204" pitchFamily="34" charset="0"/>
              </a:rPr>
              <a:t>install or </a:t>
            </a:r>
            <a:r>
              <a:rPr lang="en-US" sz="1800" dirty="0">
                <a:effectLst/>
                <a:latin typeface="Arial" panose="020B0604020202020204" pitchFamily="34" charset="0"/>
                <a:cs typeface="Arial" panose="020B0604020202020204" pitchFamily="34" charset="0"/>
              </a:rPr>
              <a:t>require to be installed an appropriate testable backflow prevention assembly prior to making the service connection.”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sz="1800" dirty="0">
                <a:effectLst/>
                <a:latin typeface="Arial" panose="020B0604020202020204" pitchFamily="34" charset="0"/>
                <a:cs typeface="Arial" panose="020B0604020202020204" pitchFamily="34" charset="0"/>
              </a:rPr>
              <a:t>[15A NCAC 18C] “Appendix B”, “High Hazard Service Connections” # 5 to "Fire sprinkler systems with booster pump facilities</a:t>
            </a:r>
            <a:r>
              <a:rPr lang="en-US" sz="1800" dirty="0">
                <a:solidFill>
                  <a:srgbClr val="FF0000"/>
                </a:solidFill>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a:t>
            </a:r>
            <a:r>
              <a:rPr lang="en-US" sz="1800" strike="sngStrike" dirty="0">
                <a:solidFill>
                  <a:srgbClr val="FF0000"/>
                </a:solidFill>
                <a:effectLst/>
                <a:latin typeface="Arial" panose="020B0604020202020204" pitchFamily="34" charset="0"/>
                <a:cs typeface="Arial" panose="020B0604020202020204" pitchFamily="34" charset="0"/>
              </a:rPr>
              <a:t>or</a:t>
            </a:r>
            <a:r>
              <a:rPr lang="en-US" sz="1800" dirty="0">
                <a:effectLst/>
                <a:latin typeface="Arial" panose="020B0604020202020204" pitchFamily="34" charset="0"/>
                <a:cs typeface="Arial" panose="020B0604020202020204" pitchFamily="34" charset="0"/>
              </a:rPr>
              <a:t> chemical additives</a:t>
            </a:r>
            <a:r>
              <a:rPr lang="en-US" sz="1800" dirty="0">
                <a:solidFill>
                  <a:srgbClr val="FF0000"/>
                </a:solidFill>
                <a:effectLst/>
                <a:latin typeface="Arial" panose="020B0604020202020204" pitchFamily="34" charset="0"/>
                <a:cs typeface="Arial" panose="020B0604020202020204" pitchFamily="34" charset="0"/>
              </a:rPr>
              <a:t>, or FDC connection</a:t>
            </a:r>
            <a:r>
              <a:rPr lang="en-US" sz="1800" dirty="0">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ADD </a:t>
            </a:r>
            <a:r>
              <a:rPr lang="en-US" sz="1800" dirty="0">
                <a:effectLst/>
                <a:latin typeface="Arial" panose="020B0604020202020204" pitchFamily="34" charset="0"/>
                <a:cs typeface="Arial" panose="020B0604020202020204" pitchFamily="34" charset="0"/>
              </a:rPr>
              <a:t>[15A NCAC 18C] “Appendix B”, “High Hazard Service Connections” list to include “All buildings connected to City water excluding single-family dwellings with no additional hazards.”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25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5FE67-D3F0-68C8-18DA-707353F5B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C72F2-F56E-7BD8-87BD-1E2038EE2187}"/>
              </a:ext>
            </a:extLst>
          </p:cNvPr>
          <p:cNvSpPr>
            <a:spLocks noGrp="1"/>
          </p:cNvSpPr>
          <p:nvPr>
            <p:ph type="title"/>
          </p:nvPr>
        </p:nvSpPr>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Solution to §130A-330(d)</a:t>
            </a:r>
            <a:br>
              <a:rPr lang="en-US" dirty="0">
                <a:solidFill>
                  <a:schemeClr val="tx1"/>
                </a:solidFill>
                <a:latin typeface="Aptos Black" panose="020B0004020202020204" pitchFamily="34" charset="0"/>
                <a:cs typeface="Arial" panose="020B0604020202020204" pitchFamily="34" charset="0"/>
              </a:rPr>
            </a:br>
            <a:endParaRPr lang="en-US" dirty="0"/>
          </a:p>
        </p:txBody>
      </p:sp>
      <p:sp>
        <p:nvSpPr>
          <p:cNvPr id="6" name="TextBox 5">
            <a:extLst>
              <a:ext uri="{FF2B5EF4-FFF2-40B4-BE49-F238E27FC236}">
                <a16:creationId xmlns:a16="http://schemas.microsoft.com/office/drawing/2014/main" id="{FDFE6CB5-DD3F-6CA8-2378-ECB497B6BBBF}"/>
              </a:ext>
            </a:extLst>
          </p:cNvPr>
          <p:cNvSpPr txBox="1"/>
          <p:nvPr/>
        </p:nvSpPr>
        <p:spPr>
          <a:xfrm>
            <a:off x="797910" y="3049135"/>
            <a:ext cx="10574447"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dirty="0">
                <a:effectLst/>
                <a:latin typeface="Arial" panose="020B0604020202020204" pitchFamily="34" charset="0"/>
                <a:cs typeface="Arial" panose="020B0604020202020204" pitchFamily="34" charset="0"/>
              </a:rPr>
              <a:t>15A NCAC 18C.0406 to include a </a:t>
            </a:r>
            <a:r>
              <a:rPr lang="en-US" b="1" u="sng" dirty="0">
                <a:effectLst/>
                <a:latin typeface="Arial" panose="020B0604020202020204" pitchFamily="34" charset="0"/>
                <a:cs typeface="Arial" panose="020B0604020202020204" pitchFamily="34" charset="0"/>
              </a:rPr>
              <a:t>new</a:t>
            </a:r>
            <a:r>
              <a:rPr lang="en-US" dirty="0">
                <a:effectLst/>
                <a:latin typeface="Arial" panose="020B0604020202020204" pitchFamily="34" charset="0"/>
                <a:cs typeface="Arial" panose="020B0604020202020204" pitchFamily="34" charset="0"/>
              </a:rPr>
              <a:t> subsection to say “</a:t>
            </a:r>
            <a:r>
              <a:rPr lang="en-US" dirty="0">
                <a:effectLst/>
                <a:latin typeface="Arial" panose="020B0604020202020204" pitchFamily="34" charset="0"/>
                <a:ea typeface="Times New Roman" panose="02020603050405020304" pitchFamily="18" charset="0"/>
                <a:cs typeface="Arial" panose="020B0604020202020204" pitchFamily="34" charset="0"/>
              </a:rPr>
              <a:t>All water suppliers/water purveyors shall at a minimum follow the AWWA M-14 Backflow Prevention and Cross Connection Control.”</a:t>
            </a: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dirty="0">
                <a:effectLst/>
                <a:latin typeface="Arial" panose="020B0604020202020204" pitchFamily="34" charset="0"/>
                <a:cs typeface="Arial" panose="020B0604020202020204" pitchFamily="34" charset="0"/>
              </a:rPr>
              <a:t>15A NCAC 18C.0406 to include a </a:t>
            </a:r>
            <a:r>
              <a:rPr lang="en-US" b="1" u="sng" dirty="0">
                <a:effectLst/>
                <a:latin typeface="Arial" panose="020B0604020202020204" pitchFamily="34" charset="0"/>
                <a:cs typeface="Arial" panose="020B0604020202020204" pitchFamily="34" charset="0"/>
              </a:rPr>
              <a:t>new</a:t>
            </a:r>
            <a:r>
              <a:rPr lang="en-US" dirty="0">
                <a:effectLst/>
                <a:latin typeface="Arial" panose="020B0604020202020204" pitchFamily="34" charset="0"/>
                <a:cs typeface="Arial" panose="020B0604020202020204" pitchFamily="34" charset="0"/>
              </a:rPr>
              <a:t> subsection to say “</a:t>
            </a:r>
            <a:r>
              <a:rPr lang="en-US" dirty="0">
                <a:effectLst/>
                <a:latin typeface="Arial" panose="020B0604020202020204" pitchFamily="34" charset="0"/>
                <a:ea typeface="Times New Roman" panose="02020603050405020304" pitchFamily="18" charset="0"/>
                <a:cs typeface="Arial" panose="020B0604020202020204" pitchFamily="34" charset="0"/>
              </a:rPr>
              <a:t>All water suppliers/water purveyors shall at a minimum maintain a Containment Program as defined by the AWWA M-14.”</a:t>
            </a:r>
          </a:p>
          <a:p>
            <a:pPr marL="1657350" lvl="3"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It currently says “where required”</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ADD </a:t>
            </a:r>
            <a:r>
              <a:rPr lang="en-US" sz="1800" dirty="0">
                <a:effectLst/>
                <a:latin typeface="Arial" panose="020B0604020202020204" pitchFamily="34" charset="0"/>
                <a:cs typeface="Arial" panose="020B0604020202020204" pitchFamily="34" charset="0"/>
              </a:rPr>
              <a:t>[15A NCAC 18C] “Appendix B”, “High Hazard Service Connections” to include “All buildings connected to City water excluding single-family dwellings with no additional hazards.” </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DEADEDC-1C79-A868-AEF5-4B10B9AE860A}"/>
              </a:ext>
            </a:extLst>
          </p:cNvPr>
          <p:cNvPicPr>
            <a:picLocks noChangeAspect="1"/>
          </p:cNvPicPr>
          <p:nvPr/>
        </p:nvPicPr>
        <p:blipFill>
          <a:blip r:embed="rId2"/>
          <a:stretch>
            <a:fillRect/>
          </a:stretch>
        </p:blipFill>
        <p:spPr>
          <a:xfrm>
            <a:off x="1134540" y="1500541"/>
            <a:ext cx="9901189" cy="897433"/>
          </a:xfrm>
          <a:prstGeom prst="rect">
            <a:avLst/>
          </a:prstGeom>
          <a:effectLst>
            <a:softEdge rad="31750"/>
          </a:effectLst>
        </p:spPr>
      </p:pic>
    </p:spTree>
    <p:extLst>
      <p:ext uri="{BB962C8B-B14F-4D97-AF65-F5344CB8AC3E}">
        <p14:creationId xmlns:p14="http://schemas.microsoft.com/office/powerpoint/2010/main" val="102981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3B996-CFA7-EAC9-0D29-51EE925A4943}"/>
              </a:ext>
            </a:extLst>
          </p:cNvPr>
          <p:cNvPicPr>
            <a:picLocks noChangeAspect="1"/>
          </p:cNvPicPr>
          <p:nvPr/>
        </p:nvPicPr>
        <p:blipFill>
          <a:blip r:embed="rId2"/>
          <a:stretch>
            <a:fillRect/>
          </a:stretch>
        </p:blipFill>
        <p:spPr>
          <a:xfrm>
            <a:off x="1839622" y="513830"/>
            <a:ext cx="8512756" cy="831128"/>
          </a:xfrm>
          <a:prstGeom prst="rect">
            <a:avLst/>
          </a:prstGeom>
        </p:spPr>
      </p:pic>
      <p:sp>
        <p:nvSpPr>
          <p:cNvPr id="6" name="Oval 5">
            <a:extLst>
              <a:ext uri="{FF2B5EF4-FFF2-40B4-BE49-F238E27FC236}">
                <a16:creationId xmlns:a16="http://schemas.microsoft.com/office/drawing/2014/main" id="{22476D1B-F03F-A9B3-94C2-E15FB54C2254}"/>
              </a:ext>
            </a:extLst>
          </p:cNvPr>
          <p:cNvSpPr/>
          <p:nvPr/>
        </p:nvSpPr>
        <p:spPr>
          <a:xfrm>
            <a:off x="6549886" y="817621"/>
            <a:ext cx="606287" cy="24342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52507B24-0C42-B55C-A763-B99FCCA4F33D}"/>
              </a:ext>
            </a:extLst>
          </p:cNvPr>
          <p:cNvGraphicFramePr>
            <a:graphicFrameLocks noGrp="1"/>
          </p:cNvGraphicFramePr>
          <p:nvPr>
            <p:extLst>
              <p:ext uri="{D42A27DB-BD31-4B8C-83A1-F6EECF244321}">
                <p14:modId xmlns:p14="http://schemas.microsoft.com/office/powerpoint/2010/main" val="3977278816"/>
              </p:ext>
            </p:extLst>
          </p:nvPr>
        </p:nvGraphicFramePr>
        <p:xfrm>
          <a:off x="221672" y="1550939"/>
          <a:ext cx="11887201" cy="4663440"/>
        </p:xfrm>
        <a:graphic>
          <a:graphicData uri="http://schemas.openxmlformats.org/drawingml/2006/table">
            <a:tbl>
              <a:tblPr firstRow="1" bandRow="1">
                <a:tableStyleId>{5C22544A-7EE6-4342-B048-85BDC9FD1C3A}</a:tableStyleId>
              </a:tblPr>
              <a:tblGrid>
                <a:gridCol w="11887201">
                  <a:extLst>
                    <a:ext uri="{9D8B030D-6E8A-4147-A177-3AD203B41FA5}">
                      <a16:colId xmlns:a16="http://schemas.microsoft.com/office/drawing/2014/main" val="49811952"/>
                    </a:ext>
                  </a:extLst>
                </a:gridCol>
              </a:tblGrid>
              <a:tr h="2363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Plumbing Code</a:t>
                      </a:r>
                    </a:p>
                  </a:txBody>
                  <a:tcPr/>
                </a:tc>
                <a:extLst>
                  <a:ext uri="{0D108BD9-81ED-4DB2-BD59-A6C34878D82A}">
                    <a16:rowId xmlns:a16="http://schemas.microsoft.com/office/drawing/2014/main" val="3874058510"/>
                  </a:ext>
                </a:extLst>
              </a:tr>
              <a:tr h="30926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bg1"/>
                        </a:solidFill>
                        <a:effectLst/>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1" dirty="0">
                          <a:solidFill>
                            <a:schemeClr val="bg1"/>
                          </a:solidFill>
                          <a:latin typeface="Arial" panose="020B0604020202020204" pitchFamily="34" charset="0"/>
                          <a:cs typeface="Arial" panose="020B0604020202020204" pitchFamily="34" charset="0"/>
                        </a:rPr>
                        <a:t>608.1 General </a:t>
                      </a:r>
                      <a:r>
                        <a:rPr lang="en-US" sz="1600" b="0" i="0" kern="1200" dirty="0">
                          <a:solidFill>
                            <a:schemeClr val="bg1"/>
                          </a:solidFill>
                          <a:effectLst/>
                          <a:latin typeface="Arial" panose="020B0604020202020204" pitchFamily="34" charset="0"/>
                          <a:ea typeface="+mn-ea"/>
                          <a:cs typeface="Arial" panose="020B0604020202020204" pitchFamily="34" charset="0"/>
                        </a:rPr>
                        <a:t>A potable </a:t>
                      </a:r>
                      <a:r>
                        <a:rPr lang="en-US" sz="1600" b="0" i="0" kern="1200" dirty="0">
                          <a:solidFill>
                            <a:schemeClr val="bg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water supply system</a:t>
                      </a:r>
                      <a:r>
                        <a:rPr lang="en-US" sz="1600" b="0" i="0" kern="1200" dirty="0">
                          <a:solidFill>
                            <a:schemeClr val="bg1"/>
                          </a:solidFill>
                          <a:effectLst/>
                          <a:latin typeface="Arial" panose="020B0604020202020204" pitchFamily="34" charset="0"/>
                          <a:ea typeface="+mn-ea"/>
                          <a:cs typeface="Arial" panose="020B0604020202020204" pitchFamily="34" charset="0"/>
                        </a:rPr>
                        <a:t> shall be designed, installed and maintained in “such a manner so as to </a:t>
                      </a:r>
                      <a:r>
                        <a:rPr lang="en-US" sz="1600" b="1" i="0" kern="1200" dirty="0">
                          <a:solidFill>
                            <a:schemeClr val="bg1"/>
                          </a:solidFill>
                          <a:effectLst/>
                          <a:latin typeface="Arial" panose="020B0604020202020204" pitchFamily="34" charset="0"/>
                          <a:ea typeface="+mn-ea"/>
                          <a:cs typeface="Arial" panose="020B0604020202020204" pitchFamily="34" charset="0"/>
                        </a:rPr>
                        <a:t>PREVENT</a:t>
                      </a:r>
                      <a:r>
                        <a:rPr lang="en-US" sz="1600" b="0" i="0" kern="1200" dirty="0">
                          <a:solidFill>
                            <a:schemeClr val="bg1"/>
                          </a:solidFill>
                          <a:effectLst/>
                          <a:latin typeface="Arial" panose="020B0604020202020204" pitchFamily="34" charset="0"/>
                          <a:ea typeface="+mn-ea"/>
                          <a:cs typeface="Arial" panose="020B0604020202020204" pitchFamily="34" charset="0"/>
                        </a:rPr>
                        <a:t> </a:t>
                      </a:r>
                      <a:r>
                        <a:rPr lang="en-US" sz="1600" b="0" i="0" kern="1200" dirty="0">
                          <a:solidFill>
                            <a:schemeClr val="bg1"/>
                          </a:solidFill>
                          <a:effectLst/>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contamination</a:t>
                      </a:r>
                      <a:r>
                        <a:rPr lang="en-US" sz="1600" b="0" i="0" kern="1200" dirty="0">
                          <a:solidFill>
                            <a:schemeClr val="bg1"/>
                          </a:solidFill>
                          <a:effectLst/>
                          <a:latin typeface="Arial" panose="020B0604020202020204" pitchFamily="34" charset="0"/>
                          <a:ea typeface="+mn-ea"/>
                          <a:cs typeface="Arial" panose="020B0604020202020204" pitchFamily="34" charset="0"/>
                        </a:rPr>
                        <a:t> from </a:t>
                      </a:r>
                      <a:r>
                        <a:rPr lang="en-US" sz="1600" b="0" i="0" kern="1200" dirty="0" err="1">
                          <a:solidFill>
                            <a:schemeClr val="bg1"/>
                          </a:solidFill>
                          <a:effectLst/>
                          <a:latin typeface="Arial" panose="020B0604020202020204" pitchFamily="34" charset="0"/>
                          <a:ea typeface="+mn-ea"/>
                          <a:cs typeface="Arial" panose="020B0604020202020204" pitchFamily="34" charset="0"/>
                        </a:rPr>
                        <a:t>nonpotable</a:t>
                      </a:r>
                      <a:r>
                        <a:rPr lang="en-US" sz="1600" b="0" i="0" kern="1200" dirty="0">
                          <a:solidFill>
                            <a:schemeClr val="bg1"/>
                          </a:solidFill>
                          <a:effectLst/>
                          <a:latin typeface="Arial" panose="020B0604020202020204" pitchFamily="34" charset="0"/>
                          <a:ea typeface="+mn-ea"/>
                          <a:cs typeface="Arial" panose="020B0604020202020204" pitchFamily="34" charset="0"/>
                        </a:rPr>
                        <a:t> liquids, solids or gases being introduced into the </a:t>
                      </a:r>
                      <a:r>
                        <a:rPr lang="en-US" sz="1600" b="0" i="0" kern="1200" dirty="0">
                          <a:solidFill>
                            <a:schemeClr val="bg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potable water</a:t>
                      </a:r>
                      <a:r>
                        <a:rPr lang="en-US" sz="1600" b="0" i="0" kern="1200" dirty="0">
                          <a:solidFill>
                            <a:schemeClr val="bg1"/>
                          </a:solidFill>
                          <a:effectLst/>
                          <a:latin typeface="Arial" panose="020B0604020202020204" pitchFamily="34" charset="0"/>
                          <a:ea typeface="+mn-ea"/>
                          <a:cs typeface="Arial" panose="020B0604020202020204" pitchFamily="34" charset="0"/>
                        </a:rPr>
                        <a:t> supply through </a:t>
                      </a:r>
                      <a:r>
                        <a:rPr lang="en-US" sz="1600" b="0" i="0" kern="1200" dirty="0">
                          <a:solidFill>
                            <a:schemeClr val="bg1"/>
                          </a:solidFill>
                          <a:effectLst/>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cross connections</a:t>
                      </a:r>
                      <a:r>
                        <a:rPr lang="en-US" sz="1600" b="0" i="0" kern="1200" dirty="0">
                          <a:solidFill>
                            <a:schemeClr val="bg1"/>
                          </a:solidFill>
                          <a:effectLst/>
                          <a:latin typeface="Arial" panose="020B0604020202020204" pitchFamily="34" charset="0"/>
                          <a:ea typeface="+mn-ea"/>
                          <a:cs typeface="Arial" panose="020B0604020202020204" pitchFamily="34" charset="0"/>
                        </a:rPr>
                        <a:t> or any other piping connections to the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0" kern="1200" dirty="0">
                        <a:solidFill>
                          <a:schemeClr val="bg1"/>
                        </a:solidFill>
                        <a:effectLst/>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sz="1600" b="1" i="1" kern="1200" dirty="0">
                          <a:solidFill>
                            <a:schemeClr val="bg1"/>
                          </a:solidFill>
                          <a:effectLst/>
                          <a:latin typeface="Arial" panose="020B0604020202020204" pitchFamily="34" charset="0"/>
                          <a:ea typeface="+mn-ea"/>
                          <a:cs typeface="Arial" panose="020B0604020202020204" pitchFamily="34" charset="0"/>
                        </a:rPr>
                        <a:t>608.16.5 Connections to Lawn Irrigation Systems </a:t>
                      </a:r>
                      <a:r>
                        <a:rPr lang="en-US" sz="1600" b="0" i="0" kern="1200" dirty="0">
                          <a:solidFill>
                            <a:schemeClr val="bg1"/>
                          </a:solidFill>
                          <a:effectLst/>
                          <a:latin typeface="Arial" panose="020B0604020202020204" pitchFamily="34" charset="0"/>
                          <a:ea typeface="+mn-ea"/>
                          <a:cs typeface="Arial" panose="020B0604020202020204" pitchFamily="34" charset="0"/>
                        </a:rPr>
                        <a:t>The </a:t>
                      </a:r>
                      <a:r>
                        <a:rPr lang="en-US" sz="1600" b="0" i="0" kern="1200" dirty="0">
                          <a:solidFill>
                            <a:schemeClr val="bg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potable water</a:t>
                      </a:r>
                      <a:r>
                        <a:rPr lang="en-US" sz="1600" b="0" i="0" kern="1200" dirty="0">
                          <a:solidFill>
                            <a:schemeClr val="bg1"/>
                          </a:solidFill>
                          <a:effectLst/>
                          <a:latin typeface="Arial" panose="020B0604020202020204" pitchFamily="34" charset="0"/>
                          <a:ea typeface="+mn-ea"/>
                          <a:cs typeface="Arial" panose="020B0604020202020204" pitchFamily="34" charset="0"/>
                        </a:rPr>
                        <a:t> supply to lawn irrigation systems shall be protected against </a:t>
                      </a:r>
                      <a:r>
                        <a:rPr lang="en-US" sz="1600" b="0" i="0" kern="1200" dirty="0">
                          <a:solidFill>
                            <a:schemeClr val="bg1"/>
                          </a:solidFill>
                          <a:effectLst/>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backflow</a:t>
                      </a:r>
                      <a:r>
                        <a:rPr lang="en-US" sz="1600" b="0" i="0" kern="1200" dirty="0">
                          <a:solidFill>
                            <a:schemeClr val="bg1"/>
                          </a:solidFill>
                          <a:effectLst/>
                          <a:latin typeface="Arial" panose="020B0604020202020204" pitchFamily="34" charset="0"/>
                          <a:ea typeface="+mn-ea"/>
                          <a:cs typeface="Arial" panose="020B0604020202020204" pitchFamily="34" charset="0"/>
                        </a:rPr>
                        <a:t> by an </a:t>
                      </a:r>
                      <a:r>
                        <a:rPr lang="en-US" sz="1600" b="0" i="0" kern="1200" dirty="0">
                          <a:solidFill>
                            <a:srgbClr val="FF0000"/>
                          </a:solidFill>
                          <a:effectLst/>
                          <a:latin typeface="Arial" panose="020B0604020202020204" pitchFamily="34" charset="0"/>
                          <a:ea typeface="+mn-ea"/>
                          <a:cs typeface="Arial" panose="020B0604020202020204" pitchFamily="34" charset="0"/>
                        </a:rPr>
                        <a:t>AVB, a PVB or RP </a:t>
                      </a:r>
                      <a:r>
                        <a:rPr lang="en-US" sz="1600" b="0" i="0" kern="1200" dirty="0">
                          <a:solidFill>
                            <a:schemeClr val="bg1"/>
                          </a:solidFill>
                          <a:effectLst/>
                          <a:latin typeface="Arial" panose="020B0604020202020204" pitchFamily="34" charset="0"/>
                          <a:ea typeface="+mn-ea"/>
                          <a:cs typeface="Arial" panose="020B0604020202020204" pitchFamily="34" charset="0"/>
                        </a:rPr>
                        <a:t>type </a:t>
                      </a:r>
                      <a:r>
                        <a:rPr lang="en-US" sz="1600" b="0" i="0" kern="1200" dirty="0">
                          <a:solidFill>
                            <a:schemeClr val="bg1"/>
                          </a:solidFill>
                          <a:effectLst/>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backflow prevention assembly</a:t>
                      </a:r>
                      <a:r>
                        <a:rPr lang="en-US" sz="1600" b="0" i="0" kern="1200" dirty="0">
                          <a:solidFill>
                            <a:schemeClr val="bg1"/>
                          </a:solidFill>
                          <a:effectLst/>
                          <a:latin typeface="Arial" panose="020B0604020202020204" pitchFamily="34" charset="0"/>
                          <a:ea typeface="+mn-ea"/>
                          <a:cs typeface="Arial" panose="020B0604020202020204" pitchFamily="34" charset="0"/>
                        </a:rPr>
                        <a:t>. Where chemicals are introduced into the system, the </a:t>
                      </a:r>
                      <a:r>
                        <a:rPr lang="en-US" sz="1600" b="0" i="0" kern="1200" dirty="0">
                          <a:solidFill>
                            <a:schemeClr val="bg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potable water</a:t>
                      </a:r>
                      <a:r>
                        <a:rPr lang="en-US" sz="1600" b="0" i="0" kern="1200" dirty="0">
                          <a:solidFill>
                            <a:schemeClr val="bg1"/>
                          </a:solidFill>
                          <a:effectLst/>
                          <a:latin typeface="Arial" panose="020B0604020202020204" pitchFamily="34" charset="0"/>
                          <a:ea typeface="+mn-ea"/>
                          <a:cs typeface="Arial" panose="020B0604020202020204" pitchFamily="34" charset="0"/>
                        </a:rPr>
                        <a:t> supply shall be protected against </a:t>
                      </a:r>
                      <a:r>
                        <a:rPr lang="en-US" sz="1600" b="0" i="0" kern="1200" dirty="0">
                          <a:solidFill>
                            <a:schemeClr val="bg1"/>
                          </a:solidFill>
                          <a:effectLst/>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backflow</a:t>
                      </a:r>
                      <a:r>
                        <a:rPr lang="en-US" sz="1600" b="0" i="0" kern="1200" dirty="0">
                          <a:solidFill>
                            <a:schemeClr val="bg1"/>
                          </a:solidFill>
                          <a:effectLst/>
                          <a:latin typeface="Arial" panose="020B0604020202020204" pitchFamily="34" charset="0"/>
                          <a:ea typeface="+mn-ea"/>
                          <a:cs typeface="Arial" panose="020B0604020202020204" pitchFamily="34" charset="0"/>
                        </a:rPr>
                        <a:t> by a RP</a:t>
                      </a:r>
                      <a:r>
                        <a:rPr lang="en-US" sz="1600" b="0" i="0" kern="1200" dirty="0">
                          <a:solidFill>
                            <a:schemeClr val="bg1"/>
                          </a:solidFill>
                          <a:effectLst/>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 </a:t>
                      </a:r>
                      <a:r>
                        <a:rPr lang="en-US" sz="1600" b="0" i="0" u="none" kern="1200" dirty="0">
                          <a:solidFill>
                            <a:schemeClr val="bg1"/>
                          </a:solidFill>
                          <a:effectLst/>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backflow prevention assembly</a:t>
                      </a:r>
                      <a:r>
                        <a:rPr lang="en-US" sz="1600" b="0" i="0" u="none" kern="1200" dirty="0">
                          <a:solidFill>
                            <a:schemeClr val="dk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endParaRPr lang="en-US" sz="1600" b="0" i="0" u="none" kern="1200" dirty="0">
                        <a:solidFill>
                          <a:schemeClr val="dk1"/>
                        </a:solidFill>
                        <a:effectLst/>
                        <a:latin typeface="Arial" panose="020B0604020202020204" pitchFamily="34" charset="0"/>
                        <a:ea typeface="+mn-ea"/>
                        <a:cs typeface="Arial" panose="020B0604020202020204" pitchFamily="34" charset="0"/>
                      </a:endParaRPr>
                    </a:p>
                    <a:p>
                      <a:pPr marL="0" indent="0" algn="ctr">
                        <a:buFont typeface="Arial" panose="020B0604020202020204" pitchFamily="34" charset="0"/>
                        <a:buNone/>
                      </a:pPr>
                      <a:r>
                        <a:rPr lang="en-US" sz="1600" b="1" i="0" u="none" kern="1200" dirty="0">
                          <a:solidFill>
                            <a:srgbClr val="FF0000"/>
                          </a:solidFill>
                          <a:effectLst/>
                          <a:latin typeface="Arial" panose="020B0604020202020204" pitchFamily="34" charset="0"/>
                          <a:ea typeface="+mn-ea"/>
                          <a:cs typeface="Arial" panose="020B0604020202020204" pitchFamily="34" charset="0"/>
                        </a:rPr>
                        <a:t>**SIDE NOTE: AVB, PVB, and RP type backflows are designated to HIGH hazard **</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i="1" u="none" kern="1200" dirty="0">
                          <a:solidFill>
                            <a:schemeClr val="bg1"/>
                          </a:solidFill>
                          <a:effectLst/>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301.7 Conflicts</a:t>
                      </a:r>
                      <a:r>
                        <a:rPr lang="en-US" sz="1600" b="1" i="1" u="none" kern="1200" dirty="0">
                          <a:solidFill>
                            <a:schemeClr val="bg1"/>
                          </a:solidFill>
                          <a:effectLst/>
                          <a:latin typeface="Arial" panose="020B0604020202020204" pitchFamily="34" charset="0"/>
                          <a:ea typeface="+mn-ea"/>
                          <a:cs typeface="Arial" panose="020B0604020202020204" pitchFamily="34" charset="0"/>
                        </a:rPr>
                        <a:t> </a:t>
                      </a:r>
                      <a:r>
                        <a:rPr lang="en-US" sz="1600" b="0" i="0" kern="1200" dirty="0">
                          <a:solidFill>
                            <a:schemeClr val="bg1"/>
                          </a:solidFill>
                          <a:effectLst/>
                          <a:latin typeface="Arial" panose="020B0604020202020204" pitchFamily="34" charset="0"/>
                          <a:ea typeface="+mn-ea"/>
                          <a:cs typeface="Arial" panose="020B0604020202020204" pitchFamily="34" charset="0"/>
                        </a:rPr>
                        <a:t>Where conflicts between this code and the conditions of the listing or the manufacturer's installation instructions occur, the provisions of this code apply.</a:t>
                      </a:r>
                      <a:br>
                        <a:rPr lang="en-US" sz="1600" b="0" i="0" kern="1200" dirty="0">
                          <a:solidFill>
                            <a:schemeClr val="bg1"/>
                          </a:solidFill>
                          <a:effectLst/>
                          <a:latin typeface="Arial" panose="020B0604020202020204" pitchFamily="34" charset="0"/>
                          <a:ea typeface="+mn-ea"/>
                          <a:cs typeface="Arial" panose="020B0604020202020204" pitchFamily="34" charset="0"/>
                        </a:rPr>
                      </a:br>
                      <a:r>
                        <a:rPr lang="en-US" sz="1600" b="0" i="0" kern="1200" dirty="0">
                          <a:solidFill>
                            <a:schemeClr val="bg1"/>
                          </a:solidFill>
                          <a:effectLst/>
                          <a:latin typeface="Arial" panose="020B0604020202020204" pitchFamily="34" charset="0"/>
                          <a:ea typeface="+mn-ea"/>
                          <a:cs typeface="Arial" panose="020B0604020202020204" pitchFamily="34" charset="0"/>
                        </a:rPr>
                        <a:t>                    </a:t>
                      </a:r>
                      <a:r>
                        <a:rPr lang="en-US" sz="1600" b="1" i="0" u="sng" kern="1200" dirty="0">
                          <a:solidFill>
                            <a:schemeClr val="bg1"/>
                          </a:solidFill>
                          <a:effectLst/>
                          <a:highlight>
                            <a:srgbClr val="FFFF00"/>
                          </a:highlight>
                          <a:latin typeface="Arial" panose="020B0604020202020204" pitchFamily="34" charset="0"/>
                          <a:ea typeface="+mn-ea"/>
                          <a:cs typeface="Arial" panose="020B0604020202020204" pitchFamily="34" charset="0"/>
                        </a:rPr>
                        <a:t>Exception:</a:t>
                      </a:r>
                      <a:r>
                        <a:rPr lang="en-US" sz="1600" b="0" i="0" u="sng" kern="1200" dirty="0">
                          <a:solidFill>
                            <a:schemeClr val="bg1"/>
                          </a:solidFill>
                          <a:effectLst/>
                          <a:highlight>
                            <a:srgbClr val="FFFF00"/>
                          </a:highlight>
                          <a:latin typeface="Arial" panose="020B0604020202020204" pitchFamily="34" charset="0"/>
                          <a:ea typeface="+mn-ea"/>
                          <a:cs typeface="Arial" panose="020B0604020202020204" pitchFamily="34" charset="0"/>
                        </a:rPr>
                        <a:t> Where a code provision is less restrictive than the conditions of the listing of the equipment or appliance or the manufacturer's installation instructions, the conditions of the listing and manufacturer's installation instructions shall apply</a:t>
                      </a:r>
                      <a:r>
                        <a:rPr lang="en-US" sz="1600" b="0" i="0" kern="1200" dirty="0">
                          <a:solidFill>
                            <a:schemeClr val="bg1"/>
                          </a:solidFill>
                          <a:effectLst/>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mn-lt"/>
                        <a:ea typeface="+mn-ea"/>
                        <a:cs typeface="+mn-cs"/>
                      </a:endParaRPr>
                    </a:p>
                  </a:txBody>
                  <a:tcPr/>
                </a:tc>
                <a:extLst>
                  <a:ext uri="{0D108BD9-81ED-4DB2-BD59-A6C34878D82A}">
                    <a16:rowId xmlns:a16="http://schemas.microsoft.com/office/drawing/2014/main" val="1178977640"/>
                  </a:ext>
                </a:extLst>
              </a:tr>
            </a:tbl>
          </a:graphicData>
        </a:graphic>
      </p:graphicFrame>
    </p:spTree>
    <p:extLst>
      <p:ext uri="{BB962C8B-B14F-4D97-AF65-F5344CB8AC3E}">
        <p14:creationId xmlns:p14="http://schemas.microsoft.com/office/powerpoint/2010/main" val="79691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230C-C12A-722D-3CAD-F9B9008CECB9}"/>
              </a:ext>
            </a:extLst>
          </p:cNvPr>
          <p:cNvSpPr>
            <a:spLocks noGrp="1"/>
          </p:cNvSpPr>
          <p:nvPr>
            <p:ph type="title"/>
          </p:nvPr>
        </p:nvSpPr>
        <p:spPr>
          <a:xfrm>
            <a:off x="175490" y="277914"/>
            <a:ext cx="11841019" cy="1809500"/>
          </a:xfrm>
        </p:spPr>
        <p:txBody>
          <a:bodyPr>
            <a:normAutofit/>
          </a:bodyPr>
          <a:lstStyle/>
          <a:p>
            <a:r>
              <a:rPr lang="en-US" u="sng" dirty="0">
                <a:latin typeface="Arial" panose="020B0604020202020204" pitchFamily="34" charset="0"/>
                <a:ea typeface="+mn-ea"/>
                <a:cs typeface="Arial" panose="020B0604020202020204" pitchFamily="34" charset="0"/>
              </a:rPr>
              <a:t>EPA &amp; M</a:t>
            </a:r>
            <a:r>
              <a:rPr lang="en-US" sz="6000" b="0" i="0" u="sng" kern="1200" dirty="0">
                <a:effectLst/>
                <a:latin typeface="Arial" panose="020B0604020202020204" pitchFamily="34" charset="0"/>
                <a:ea typeface="+mn-ea"/>
                <a:cs typeface="Arial" panose="020B0604020202020204" pitchFamily="34" charset="0"/>
              </a:rPr>
              <a:t>anufacturer's installation, what do they say?</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92FB132-CC37-5115-CED8-C57D5D561840}"/>
              </a:ext>
            </a:extLst>
          </p:cNvPr>
          <p:cNvSpPr txBox="1"/>
          <p:nvPr/>
        </p:nvSpPr>
        <p:spPr>
          <a:xfrm>
            <a:off x="6080262" y="2654748"/>
            <a:ext cx="5516370" cy="954107"/>
          </a:xfrm>
          <a:prstGeom prst="rect">
            <a:avLst/>
          </a:prstGeom>
          <a:noFill/>
        </p:spPr>
        <p:txBody>
          <a:bodyPr wrap="square" rtlCol="0">
            <a:spAutoFit/>
          </a:bodyPr>
          <a:lstStyle/>
          <a:p>
            <a:r>
              <a:rPr lang="en-US" sz="1400" b="1" u="sng" dirty="0">
                <a:latin typeface="Arial" panose="020B0604020202020204" pitchFamily="34" charset="0"/>
                <a:cs typeface="Arial" panose="020B0604020202020204" pitchFamily="34" charset="0"/>
              </a:rPr>
              <a:t>Application</a:t>
            </a:r>
            <a:r>
              <a:rPr lang="en-US" sz="1400" dirty="0">
                <a:latin typeface="Arial" panose="020B0604020202020204" pitchFamily="34" charset="0"/>
                <a:cs typeface="Arial" panose="020B0604020202020204" pitchFamily="34" charset="0"/>
              </a:rPr>
              <a:t> Designed for installation on water lines to protect against both </a:t>
            </a:r>
            <a:r>
              <a:rPr lang="en-US" sz="1400" dirty="0" err="1">
                <a:latin typeface="Arial" panose="020B0604020202020204" pitchFamily="34" charset="0"/>
                <a:cs typeface="Arial" panose="020B0604020202020204" pitchFamily="34" charset="0"/>
              </a:rPr>
              <a:t>backsiphonage</a:t>
            </a:r>
            <a:r>
              <a:rPr lang="en-US" sz="1400" dirty="0">
                <a:latin typeface="Arial" panose="020B0604020202020204" pitchFamily="34" charset="0"/>
                <a:cs typeface="Arial" panose="020B0604020202020204" pitchFamily="34" charset="0"/>
              </a:rPr>
              <a:t> and backpressure of contaminated water into the potable water supply. Assembly shall provide protection where a potential </a:t>
            </a:r>
            <a:r>
              <a:rPr lang="en-US" sz="1400" b="1" u="sng" dirty="0">
                <a:latin typeface="Arial" panose="020B0604020202020204" pitchFamily="34" charset="0"/>
                <a:cs typeface="Arial" panose="020B0604020202020204" pitchFamily="34" charset="0"/>
              </a:rPr>
              <a:t>health hazard </a:t>
            </a:r>
            <a:r>
              <a:rPr lang="en-US" sz="1400" dirty="0">
                <a:latin typeface="Arial" panose="020B0604020202020204" pitchFamily="34" charset="0"/>
                <a:cs typeface="Arial" panose="020B0604020202020204" pitchFamily="34" charset="0"/>
              </a:rPr>
              <a:t>exists. </a:t>
            </a:r>
          </a:p>
        </p:txBody>
      </p:sp>
      <p:sp>
        <p:nvSpPr>
          <p:cNvPr id="10" name="TextBox 9">
            <a:extLst>
              <a:ext uri="{FF2B5EF4-FFF2-40B4-BE49-F238E27FC236}">
                <a16:creationId xmlns:a16="http://schemas.microsoft.com/office/drawing/2014/main" id="{A8EA32DD-291E-42F0-2A33-1419B383DFC8}"/>
              </a:ext>
            </a:extLst>
          </p:cNvPr>
          <p:cNvSpPr txBox="1"/>
          <p:nvPr/>
        </p:nvSpPr>
        <p:spPr>
          <a:xfrm>
            <a:off x="447492" y="2187040"/>
            <a:ext cx="421178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2"/>
              </a:rPr>
              <a:t>EPA says: </a:t>
            </a:r>
            <a:endParaRPr lang="en-US" dirty="0">
              <a:latin typeface="Arial" panose="020B0604020202020204" pitchFamily="34" charset="0"/>
              <a:cs typeface="Arial" panose="020B0604020202020204" pitchFamily="34" charset="0"/>
            </a:endParaRPr>
          </a:p>
          <a:p>
            <a:endParaRPr lang="en-US" dirty="0"/>
          </a:p>
        </p:txBody>
      </p:sp>
      <p:pic>
        <p:nvPicPr>
          <p:cNvPr id="12" name="Picture 11">
            <a:extLst>
              <a:ext uri="{FF2B5EF4-FFF2-40B4-BE49-F238E27FC236}">
                <a16:creationId xmlns:a16="http://schemas.microsoft.com/office/drawing/2014/main" id="{14B56089-942D-3B52-B413-D9D731C8DF3D}"/>
              </a:ext>
            </a:extLst>
          </p:cNvPr>
          <p:cNvPicPr>
            <a:picLocks noChangeAspect="1"/>
          </p:cNvPicPr>
          <p:nvPr/>
        </p:nvPicPr>
        <p:blipFill>
          <a:blip r:embed="rId3"/>
          <a:stretch>
            <a:fillRect/>
          </a:stretch>
        </p:blipFill>
        <p:spPr>
          <a:xfrm>
            <a:off x="579631" y="2664093"/>
            <a:ext cx="4711898" cy="2106494"/>
          </a:xfrm>
          <a:prstGeom prst="rect">
            <a:avLst/>
          </a:prstGeom>
        </p:spPr>
      </p:pic>
      <p:sp>
        <p:nvSpPr>
          <p:cNvPr id="3" name="TextBox 2">
            <a:extLst>
              <a:ext uri="{FF2B5EF4-FFF2-40B4-BE49-F238E27FC236}">
                <a16:creationId xmlns:a16="http://schemas.microsoft.com/office/drawing/2014/main" id="{B1C33C3C-99C8-53A2-52A6-4E086F4A75E5}"/>
              </a:ext>
            </a:extLst>
          </p:cNvPr>
          <p:cNvSpPr txBox="1"/>
          <p:nvPr/>
        </p:nvSpPr>
        <p:spPr>
          <a:xfrm>
            <a:off x="6080262" y="2187040"/>
            <a:ext cx="421178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2"/>
              </a:rPr>
              <a:t>Manufacturer’s says: </a:t>
            </a:r>
            <a:endParaRPr lang="en-US"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D663DBCB-F051-7C6C-81C8-EC65A78740DC}"/>
              </a:ext>
            </a:extLst>
          </p:cNvPr>
          <p:cNvPicPr>
            <a:picLocks noChangeAspect="1"/>
          </p:cNvPicPr>
          <p:nvPr/>
        </p:nvPicPr>
        <p:blipFill>
          <a:blip r:embed="rId4"/>
          <a:stretch>
            <a:fillRect/>
          </a:stretch>
        </p:blipFill>
        <p:spPr>
          <a:xfrm>
            <a:off x="6167728" y="3732866"/>
            <a:ext cx="4925479" cy="2106494"/>
          </a:xfrm>
          <a:prstGeom prst="rect">
            <a:avLst/>
          </a:prstGeom>
        </p:spPr>
      </p:pic>
      <p:sp>
        <p:nvSpPr>
          <p:cNvPr id="4" name="TextBox 3">
            <a:extLst>
              <a:ext uri="{FF2B5EF4-FFF2-40B4-BE49-F238E27FC236}">
                <a16:creationId xmlns:a16="http://schemas.microsoft.com/office/drawing/2014/main" id="{D7BD0E98-FCAA-3C72-F9E2-A6DCC7F2A2CB}"/>
              </a:ext>
            </a:extLst>
          </p:cNvPr>
          <p:cNvSpPr txBox="1"/>
          <p:nvPr/>
        </p:nvSpPr>
        <p:spPr>
          <a:xfrm>
            <a:off x="447492" y="5023752"/>
            <a:ext cx="5290227" cy="1631216"/>
          </a:xfrm>
          <a:prstGeom prst="rect">
            <a:avLst/>
          </a:prstGeom>
          <a:noFill/>
        </p:spPr>
        <p:txBody>
          <a:bodyPr wrap="square" rtlCol="0">
            <a:spAutoFit/>
          </a:bodyPr>
          <a:lstStyle/>
          <a:p>
            <a:r>
              <a:rPr lang="en-US" sz="2000" b="1" i="1" dirty="0">
                <a:solidFill>
                  <a:srgbClr val="FF0000"/>
                </a:solidFill>
                <a:effectLst/>
                <a:latin typeface="Calibri Light" panose="020F0302020204030204" pitchFamily="34" charset="0"/>
                <a:ea typeface="Times New Roman" panose="02020603050405020304" pitchFamily="18" charset="0"/>
              </a:rPr>
              <a:t>Annual</a:t>
            </a:r>
            <a:r>
              <a:rPr lang="en-US" sz="2000" dirty="0">
                <a:solidFill>
                  <a:srgbClr val="FF0000"/>
                </a:solidFill>
                <a:effectLst/>
                <a:latin typeface="Calibri Light" panose="020F0302020204030204" pitchFamily="34" charset="0"/>
                <a:ea typeface="Times New Roman" panose="02020603050405020304" pitchFamily="18" charset="0"/>
              </a:rPr>
              <a:t> average irrigation failure rate is about 13-15% x 3 years = approx. 40%-45% failure rate. During the 3-year timeframe almost half of water customers would have compromised drinking water.</a:t>
            </a:r>
            <a:endParaRPr lang="en-US" sz="2000" dirty="0">
              <a:solidFill>
                <a:srgbClr val="FF0000"/>
              </a:solidFill>
            </a:endParaRPr>
          </a:p>
        </p:txBody>
      </p:sp>
    </p:spTree>
    <p:extLst>
      <p:ext uri="{BB962C8B-B14F-4D97-AF65-F5344CB8AC3E}">
        <p14:creationId xmlns:p14="http://schemas.microsoft.com/office/powerpoint/2010/main" val="3329758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13DE-05AA-2EDA-EEC5-B4FBAF338C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D6434-C89F-3DEA-3A0F-11FDF7FD6A32}"/>
              </a:ext>
            </a:extLst>
          </p:cNvPr>
          <p:cNvSpPr>
            <a:spLocks noGrp="1"/>
          </p:cNvSpPr>
          <p:nvPr>
            <p:ph type="title"/>
          </p:nvPr>
        </p:nvSpPr>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Solution to §130A-330(f)</a:t>
            </a:r>
            <a:br>
              <a:rPr lang="en-US" dirty="0">
                <a:solidFill>
                  <a:schemeClr val="tx1"/>
                </a:solidFill>
                <a:latin typeface="Aptos Black" panose="020B0004020202020204" pitchFamily="34" charset="0"/>
                <a:cs typeface="Arial" panose="020B0604020202020204" pitchFamily="34" charset="0"/>
              </a:rPr>
            </a:br>
            <a:endParaRPr lang="en-US" dirty="0"/>
          </a:p>
        </p:txBody>
      </p:sp>
      <p:sp>
        <p:nvSpPr>
          <p:cNvPr id="6" name="TextBox 5">
            <a:extLst>
              <a:ext uri="{FF2B5EF4-FFF2-40B4-BE49-F238E27FC236}">
                <a16:creationId xmlns:a16="http://schemas.microsoft.com/office/drawing/2014/main" id="{A0398680-48DD-FFA5-1B71-8FA85F0DD456}"/>
              </a:ext>
            </a:extLst>
          </p:cNvPr>
          <p:cNvSpPr txBox="1"/>
          <p:nvPr/>
        </p:nvSpPr>
        <p:spPr>
          <a:xfrm>
            <a:off x="797910" y="3049135"/>
            <a:ext cx="10574447"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dirty="0">
                <a:effectLst/>
                <a:latin typeface="Arial" panose="020B0604020202020204" pitchFamily="34" charset="0"/>
                <a:cs typeface="Arial" panose="020B0604020202020204" pitchFamily="34" charset="0"/>
              </a:rPr>
              <a:t>15A NCAC 18C.0406 to include a </a:t>
            </a:r>
            <a:r>
              <a:rPr lang="en-US" b="1" u="sng" dirty="0">
                <a:effectLst/>
                <a:latin typeface="Arial" panose="020B0604020202020204" pitchFamily="34" charset="0"/>
                <a:cs typeface="Arial" panose="020B0604020202020204" pitchFamily="34" charset="0"/>
              </a:rPr>
              <a:t>new</a:t>
            </a:r>
            <a:r>
              <a:rPr lang="en-US" dirty="0">
                <a:effectLst/>
                <a:latin typeface="Arial" panose="020B0604020202020204" pitchFamily="34" charset="0"/>
                <a:cs typeface="Arial" panose="020B0604020202020204" pitchFamily="34" charset="0"/>
              </a:rPr>
              <a:t> subsection to say “</a:t>
            </a:r>
            <a:r>
              <a:rPr lang="en-US" dirty="0">
                <a:effectLst/>
                <a:latin typeface="Arial" panose="020B0604020202020204" pitchFamily="34" charset="0"/>
                <a:ea typeface="Times New Roman" panose="02020603050405020304" pitchFamily="18" charset="0"/>
                <a:cs typeface="Arial" panose="020B0604020202020204" pitchFamily="34" charset="0"/>
              </a:rPr>
              <a:t>All water suppliers/water purveyors shall at a minimum maintain an annual testing of backflow preventer assemblies in accordance with AWWA M-14.”</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EDIT </a:t>
            </a:r>
            <a:r>
              <a:rPr lang="en-US" sz="1800" dirty="0">
                <a:effectLst/>
                <a:latin typeface="Arial" panose="020B0604020202020204" pitchFamily="34" charset="0"/>
                <a:cs typeface="Arial" panose="020B0604020202020204" pitchFamily="34" charset="0"/>
              </a:rPr>
              <a:t>[15A NCAC 18C] “Appendix B”, “High Hazard Service Connections” to say “</a:t>
            </a:r>
            <a:r>
              <a:rPr lang="en-US" sz="1800" b="1" dirty="0">
                <a:effectLst/>
                <a:highlight>
                  <a:srgbClr val="FF0000"/>
                </a:highlight>
                <a:latin typeface="Arial" panose="020B0604020202020204" pitchFamily="34" charset="0"/>
                <a:cs typeface="Arial" panose="020B0604020202020204" pitchFamily="34" charset="0"/>
              </a:rPr>
              <a:t>All</a:t>
            </a:r>
            <a:r>
              <a:rPr lang="en-US" b="1" dirty="0">
                <a:highlight>
                  <a:srgbClr val="FF0000"/>
                </a:highligh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Lawn sprinkler systems </a:t>
            </a:r>
            <a:r>
              <a:rPr lang="en-US" sz="1800" strike="sngStrike" dirty="0">
                <a:effectLst/>
                <a:highlight>
                  <a:srgbClr val="FF0000"/>
                </a:highlight>
                <a:latin typeface="Arial" panose="020B0604020202020204" pitchFamily="34" charset="0"/>
                <a:cs typeface="Arial" panose="020B0604020202020204" pitchFamily="34" charset="0"/>
              </a:rPr>
              <a:t>with chemical injection or booster pump</a:t>
            </a:r>
            <a:r>
              <a:rPr lang="en-US" sz="1800"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C79808E-1F6E-55C6-2682-654644E69E76}"/>
              </a:ext>
            </a:extLst>
          </p:cNvPr>
          <p:cNvPicPr>
            <a:picLocks noChangeAspect="1"/>
          </p:cNvPicPr>
          <p:nvPr/>
        </p:nvPicPr>
        <p:blipFill>
          <a:blip r:embed="rId2"/>
          <a:stretch>
            <a:fillRect/>
          </a:stretch>
        </p:blipFill>
        <p:spPr>
          <a:xfrm>
            <a:off x="1828755" y="1568239"/>
            <a:ext cx="8512756" cy="831128"/>
          </a:xfrm>
          <a:prstGeom prst="rect">
            <a:avLst/>
          </a:prstGeom>
        </p:spPr>
      </p:pic>
    </p:spTree>
    <p:extLst>
      <p:ext uri="{BB962C8B-B14F-4D97-AF65-F5344CB8AC3E}">
        <p14:creationId xmlns:p14="http://schemas.microsoft.com/office/powerpoint/2010/main" val="2832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BC5C-6E46-6A3C-3E2B-9ED46AA9F773}"/>
              </a:ext>
            </a:extLst>
          </p:cNvPr>
          <p:cNvSpPr>
            <a:spLocks noGrp="1"/>
          </p:cNvSpPr>
          <p:nvPr>
            <p:ph type="title"/>
          </p:nvPr>
        </p:nvSpPr>
        <p:spPr>
          <a:xfrm>
            <a:off x="884129" y="331958"/>
            <a:ext cx="11090275" cy="1209600"/>
          </a:xfrm>
        </p:spPr>
        <p:txBody>
          <a:bodyPr/>
          <a:lstStyle/>
          <a:p>
            <a:r>
              <a:rPr lang="en-US" dirty="0">
                <a:latin typeface="Arial" panose="020B0604020202020204" pitchFamily="34" charset="0"/>
                <a:cs typeface="Arial" panose="020B0604020202020204" pitchFamily="34" charset="0"/>
              </a:rPr>
              <a:t>Real Life Examples</a:t>
            </a:r>
          </a:p>
        </p:txBody>
      </p:sp>
      <p:graphicFrame>
        <p:nvGraphicFramePr>
          <p:cNvPr id="5" name="Content Placeholder 4">
            <a:extLst>
              <a:ext uri="{FF2B5EF4-FFF2-40B4-BE49-F238E27FC236}">
                <a16:creationId xmlns:a16="http://schemas.microsoft.com/office/drawing/2014/main" id="{10A7911A-5DDF-1582-BC58-AE0BFB34BC4B}"/>
              </a:ext>
            </a:extLst>
          </p:cNvPr>
          <p:cNvGraphicFramePr>
            <a:graphicFrameLocks noGrp="1"/>
          </p:cNvGraphicFramePr>
          <p:nvPr>
            <p:ph sz="half" idx="1"/>
            <p:extLst>
              <p:ext uri="{D42A27DB-BD31-4B8C-83A1-F6EECF244321}">
                <p14:modId xmlns:p14="http://schemas.microsoft.com/office/powerpoint/2010/main" val="2408357710"/>
              </p:ext>
            </p:extLst>
          </p:nvPr>
        </p:nvGraphicFramePr>
        <p:xfrm>
          <a:off x="462211" y="1402341"/>
          <a:ext cx="3748617" cy="5369560"/>
        </p:xfrm>
        <a:graphic>
          <a:graphicData uri="http://schemas.openxmlformats.org/drawingml/2006/table">
            <a:tbl>
              <a:tblPr firstRow="1" bandRow="1">
                <a:tableStyleId>{5C22544A-7EE6-4342-B048-85BDC9FD1C3A}</a:tableStyleId>
              </a:tblPr>
              <a:tblGrid>
                <a:gridCol w="3748617">
                  <a:extLst>
                    <a:ext uri="{9D8B030D-6E8A-4147-A177-3AD203B41FA5}">
                      <a16:colId xmlns:a16="http://schemas.microsoft.com/office/drawing/2014/main" val="467252590"/>
                    </a:ext>
                  </a:extLst>
                </a:gridCol>
              </a:tblGrid>
              <a:tr h="370840">
                <a:tc>
                  <a:txBody>
                    <a:bodyPr/>
                    <a:lstStyle/>
                    <a:p>
                      <a:pPr marL="0" marR="0" lvl="0" indent="0" algn="ctr">
                        <a:buFont typeface="Symbol" panose="05050102010706020507" pitchFamily="18" charset="2"/>
                        <a:buNone/>
                      </a:pPr>
                      <a:r>
                        <a:rPr lang="en-US" sz="1800">
                          <a:effectLst/>
                          <a:latin typeface="Arial" panose="020B0604020202020204" pitchFamily="34" charset="0"/>
                          <a:ea typeface="Calibri" panose="020F0502020204030204" pitchFamily="34" charset="0"/>
                          <a:cs typeface="Arial" panose="020B0604020202020204" pitchFamily="34" charset="0"/>
                        </a:rPr>
                        <a:t>Example 1</a:t>
                      </a:r>
                    </a:p>
                  </a:txBody>
                  <a:tcPr/>
                </a:tc>
                <a:extLst>
                  <a:ext uri="{0D108BD9-81ED-4DB2-BD59-A6C34878D82A}">
                    <a16:rowId xmlns:a16="http://schemas.microsoft.com/office/drawing/2014/main" val="1622687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Code official is called in because an </a:t>
                      </a:r>
                      <a:r>
                        <a:rPr lang="en-US" sz="1600" i="1" dirty="0">
                          <a:effectLst/>
                          <a:latin typeface="Arial" panose="020B0604020202020204" pitchFamily="34" charset="0"/>
                          <a:ea typeface="Calibri" panose="020F0502020204030204" pitchFamily="34" charset="0"/>
                          <a:cs typeface="Arial" panose="020B0604020202020204" pitchFamily="34" charset="0"/>
                        </a:rPr>
                        <a:t>existing</a:t>
                      </a:r>
                      <a:r>
                        <a:rPr lang="en-US" sz="1600" dirty="0">
                          <a:effectLst/>
                          <a:latin typeface="Arial" panose="020B0604020202020204" pitchFamily="34" charset="0"/>
                          <a:ea typeface="Calibri" panose="020F0502020204030204" pitchFamily="34" charset="0"/>
                          <a:cs typeface="Arial" panose="020B0604020202020204" pitchFamily="34" charset="0"/>
                        </a:rPr>
                        <a:t> dental office is complaining of pink water in their restrooms.  The Code official finds that the vacuum system was installed </a:t>
                      </a:r>
                      <a:r>
                        <a:rPr lang="en-US" sz="1600" b="1" i="1" dirty="0">
                          <a:effectLst/>
                          <a:latin typeface="Arial" panose="020B0604020202020204" pitchFamily="34" charset="0"/>
                          <a:ea typeface="Calibri" panose="020F0502020204030204" pitchFamily="34" charset="0"/>
                          <a:cs typeface="Arial" panose="020B0604020202020204" pitchFamily="34" charset="0"/>
                        </a:rPr>
                        <a:t>after</a:t>
                      </a:r>
                      <a:r>
                        <a:rPr lang="en-US" sz="1600" dirty="0">
                          <a:effectLst/>
                          <a:latin typeface="Arial" panose="020B0604020202020204" pitchFamily="34" charset="0"/>
                          <a:ea typeface="Calibri" panose="020F0502020204030204" pitchFamily="34" charset="0"/>
                          <a:cs typeface="Arial" panose="020B0604020202020204" pitchFamily="34" charset="0"/>
                        </a:rPr>
                        <a:t> the certificate of occupancy was granted and the spittoons on the dental chairs are being recirculated through their internal plumbing and coming out in the sink in the restrooms.  A backflow is required to isolate the dental spittoons from the drinking water in the suite.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600" u="sng"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600" b="1" u="sng" dirty="0">
                          <a:effectLst/>
                          <a:latin typeface="Arial" panose="020B0604020202020204" pitchFamily="34" charset="0"/>
                          <a:ea typeface="Calibri" panose="020F0502020204030204" pitchFamily="34" charset="0"/>
                          <a:cs typeface="Arial" panose="020B0604020202020204" pitchFamily="34" charset="0"/>
                        </a:rPr>
                        <a:t>SB 166/SL 2024-49 would prohibit the water purveyor from making that water customer install a backflow.  Legally, the water purveyor cannot perform the work because this is on private property.</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57344040"/>
                  </a:ext>
                </a:extLst>
              </a:tr>
            </a:tbl>
          </a:graphicData>
        </a:graphic>
      </p:graphicFrame>
      <p:pic>
        <p:nvPicPr>
          <p:cNvPr id="7" name="Picture 6" descr="A picture containing indoor, appliance, cluttered&#10;&#10;Description automatically generated">
            <a:extLst>
              <a:ext uri="{FF2B5EF4-FFF2-40B4-BE49-F238E27FC236}">
                <a16:creationId xmlns:a16="http://schemas.microsoft.com/office/drawing/2014/main" id="{9A8DDE44-6ADF-6358-7FE0-1B86673D26A8}"/>
              </a:ext>
            </a:extLst>
          </p:cNvPr>
          <p:cNvPicPr>
            <a:picLocks noChangeAspect="1"/>
          </p:cNvPicPr>
          <p:nvPr/>
        </p:nvPicPr>
        <p:blipFill>
          <a:blip r:embed="rId2"/>
          <a:stretch>
            <a:fillRect/>
          </a:stretch>
        </p:blipFill>
        <p:spPr>
          <a:xfrm>
            <a:off x="8957188" y="539999"/>
            <a:ext cx="2886382" cy="3848509"/>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99BA3AFA-2423-D8D8-AEDB-C6E96BA88DC1}"/>
              </a:ext>
            </a:extLst>
          </p:cNvPr>
          <p:cNvPicPr>
            <a:picLocks noChangeAspect="1"/>
          </p:cNvPicPr>
          <p:nvPr/>
        </p:nvPicPr>
        <p:blipFill>
          <a:blip r:embed="rId3"/>
          <a:stretch>
            <a:fillRect/>
          </a:stretch>
        </p:blipFill>
        <p:spPr>
          <a:xfrm rot="5400000">
            <a:off x="4356834" y="2306226"/>
            <a:ext cx="3748618" cy="2811464"/>
          </a:xfrm>
          <a:prstGeom prst="rect">
            <a:avLst/>
          </a:prstGeom>
        </p:spPr>
      </p:pic>
      <p:pic>
        <p:nvPicPr>
          <p:cNvPr id="11" name="Picture 10">
            <a:extLst>
              <a:ext uri="{FF2B5EF4-FFF2-40B4-BE49-F238E27FC236}">
                <a16:creationId xmlns:a16="http://schemas.microsoft.com/office/drawing/2014/main" id="{77DD72A8-AD20-02AE-3943-3D00DD4A04EF}"/>
              </a:ext>
            </a:extLst>
          </p:cNvPr>
          <p:cNvPicPr>
            <a:picLocks noChangeAspect="1"/>
          </p:cNvPicPr>
          <p:nvPr/>
        </p:nvPicPr>
        <p:blipFill>
          <a:blip r:embed="rId4"/>
          <a:stretch>
            <a:fillRect/>
          </a:stretch>
        </p:blipFill>
        <p:spPr>
          <a:xfrm>
            <a:off x="7636875" y="3927397"/>
            <a:ext cx="1524132" cy="2598645"/>
          </a:xfrm>
          <a:prstGeom prst="rect">
            <a:avLst/>
          </a:prstGeom>
        </p:spPr>
      </p:pic>
    </p:spTree>
    <p:extLst>
      <p:ext uri="{BB962C8B-B14F-4D97-AF65-F5344CB8AC3E}">
        <p14:creationId xmlns:p14="http://schemas.microsoft.com/office/powerpoint/2010/main" val="146545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DD146-430C-CFD8-0598-7A84F11EFAC1}"/>
              </a:ext>
            </a:extLst>
          </p:cNvPr>
          <p:cNvSpPr txBox="1"/>
          <p:nvPr/>
        </p:nvSpPr>
        <p:spPr>
          <a:xfrm>
            <a:off x="932689" y="482031"/>
            <a:ext cx="9674351" cy="107721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What is backflow and how will SB166/SL 2024-49  impact NC public water systems?</a:t>
            </a:r>
          </a:p>
        </p:txBody>
      </p:sp>
      <p:sp>
        <p:nvSpPr>
          <p:cNvPr id="3" name="TextBox 2">
            <a:extLst>
              <a:ext uri="{FF2B5EF4-FFF2-40B4-BE49-F238E27FC236}">
                <a16:creationId xmlns:a16="http://schemas.microsoft.com/office/drawing/2014/main" id="{3AA27E3F-359D-D39B-2703-9FC8895BC411}"/>
              </a:ext>
            </a:extLst>
          </p:cNvPr>
          <p:cNvSpPr txBox="1"/>
          <p:nvPr/>
        </p:nvSpPr>
        <p:spPr>
          <a:xfrm>
            <a:off x="932689" y="1801871"/>
            <a:ext cx="10539454" cy="3631763"/>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US" sz="3600" dirty="0">
                <a:latin typeface="Arial" panose="020B0604020202020204" pitchFamily="34" charset="0"/>
                <a:cs typeface="Arial" panose="020B0604020202020204" pitchFamily="34" charset="0"/>
              </a:rPr>
              <a:t>Talking Points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 What are cross connections? </a:t>
            </a:r>
            <a:r>
              <a:rPr lang="en-US" dirty="0">
                <a:solidFill>
                  <a:schemeClr val="tx1"/>
                </a:solidFill>
                <a:latin typeface="Arial" panose="020B0604020202020204" pitchFamily="34" charset="0"/>
                <a:cs typeface="Arial" panose="020B0604020202020204" pitchFamily="34" charset="0"/>
              </a:rPr>
              <a:t>Backflow? What causes it?</a:t>
            </a:r>
            <a:endParaRPr lang="en-US" sz="1800" dirty="0">
              <a:solidFill>
                <a:schemeClr val="tx1"/>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The risks cross connections introduce</a:t>
            </a:r>
          </a:p>
          <a:p>
            <a:pPr>
              <a:spcAft>
                <a:spcPts val="1200"/>
              </a:spcAft>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 How do we prevent backflow events? </a:t>
            </a:r>
          </a:p>
          <a:p>
            <a:pPr>
              <a:spcAft>
                <a:spcPts val="1200"/>
              </a:spcAft>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 How will SB166/SL 2024-49 impact </a:t>
            </a:r>
            <a:r>
              <a:rPr lang="en-US" sz="1800" dirty="0">
                <a:solidFill>
                  <a:schemeClr val="tx1"/>
                </a:solidFill>
                <a:latin typeface="Arial" panose="020B0604020202020204" pitchFamily="34" charset="0"/>
                <a:cs typeface="Arial" panose="020B0604020202020204" pitchFamily="34" charset="0"/>
              </a:rPr>
              <a:t>NC public water systems?</a:t>
            </a:r>
            <a:endParaRPr lang="en-US" dirty="0">
              <a:solidFill>
                <a:schemeClr val="tx1"/>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 Solutions</a:t>
            </a:r>
            <a:endParaRPr lang="en-US" sz="1800" dirty="0">
              <a:solidFill>
                <a:schemeClr val="tx1"/>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Q&amp;A </a:t>
            </a:r>
          </a:p>
        </p:txBody>
      </p:sp>
    </p:spTree>
    <p:extLst>
      <p:ext uri="{BB962C8B-B14F-4D97-AF65-F5344CB8AC3E}">
        <p14:creationId xmlns:p14="http://schemas.microsoft.com/office/powerpoint/2010/main" val="309870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79FA-F4F8-C4AF-0121-955B77C84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F60A6-3737-37CE-FF2B-9A1127AA746C}"/>
              </a:ext>
            </a:extLst>
          </p:cNvPr>
          <p:cNvSpPr>
            <a:spLocks noGrp="1"/>
          </p:cNvSpPr>
          <p:nvPr>
            <p:ph type="title"/>
          </p:nvPr>
        </p:nvSpPr>
        <p:spPr>
          <a:xfrm>
            <a:off x="550862" y="329939"/>
            <a:ext cx="11090275" cy="1209600"/>
          </a:xfrm>
        </p:spPr>
        <p:txBody>
          <a:bodyPr/>
          <a:lstStyle/>
          <a:p>
            <a:r>
              <a:rPr lang="en-US" dirty="0">
                <a:latin typeface="Arial" panose="020B0604020202020204" pitchFamily="34" charset="0"/>
                <a:cs typeface="Arial" panose="020B0604020202020204" pitchFamily="34" charset="0"/>
              </a:rPr>
              <a:t>Real Life Examples</a:t>
            </a:r>
          </a:p>
        </p:txBody>
      </p:sp>
      <p:graphicFrame>
        <p:nvGraphicFramePr>
          <p:cNvPr id="5" name="Content Placeholder 4">
            <a:extLst>
              <a:ext uri="{FF2B5EF4-FFF2-40B4-BE49-F238E27FC236}">
                <a16:creationId xmlns:a16="http://schemas.microsoft.com/office/drawing/2014/main" id="{9C335275-D674-C161-3280-11C657D370A3}"/>
              </a:ext>
            </a:extLst>
          </p:cNvPr>
          <p:cNvGraphicFramePr>
            <a:graphicFrameLocks noGrp="1"/>
          </p:cNvGraphicFramePr>
          <p:nvPr>
            <p:ph sz="half" idx="1"/>
            <p:extLst>
              <p:ext uri="{D42A27DB-BD31-4B8C-83A1-F6EECF244321}">
                <p14:modId xmlns:p14="http://schemas.microsoft.com/office/powerpoint/2010/main" val="4081723706"/>
              </p:ext>
            </p:extLst>
          </p:nvPr>
        </p:nvGraphicFramePr>
        <p:xfrm>
          <a:off x="462211" y="1402341"/>
          <a:ext cx="3748617" cy="5125720"/>
        </p:xfrm>
        <a:graphic>
          <a:graphicData uri="http://schemas.openxmlformats.org/drawingml/2006/table">
            <a:tbl>
              <a:tblPr firstRow="1" bandRow="1">
                <a:tableStyleId>{5C22544A-7EE6-4342-B048-85BDC9FD1C3A}</a:tableStyleId>
              </a:tblPr>
              <a:tblGrid>
                <a:gridCol w="3748617">
                  <a:extLst>
                    <a:ext uri="{9D8B030D-6E8A-4147-A177-3AD203B41FA5}">
                      <a16:colId xmlns:a16="http://schemas.microsoft.com/office/drawing/2014/main" val="955165625"/>
                    </a:ext>
                  </a:extLst>
                </a:gridCol>
              </a:tblGrid>
              <a:tr h="370840">
                <a:tc>
                  <a:txBody>
                    <a:bodyPr/>
                    <a:lstStyle/>
                    <a:p>
                      <a:pPr marL="0" marR="0" lvl="0" indent="0" algn="ctr">
                        <a:buFont typeface="Symbol" panose="05050102010706020507" pitchFamily="18" charset="2"/>
                        <a:buNone/>
                      </a:pPr>
                      <a:r>
                        <a:rPr lang="en-US" sz="1800">
                          <a:effectLst/>
                          <a:latin typeface="Arial" panose="020B0604020202020204" pitchFamily="34" charset="0"/>
                          <a:ea typeface="Calibri" panose="020F0502020204030204" pitchFamily="34" charset="0"/>
                          <a:cs typeface="Arial" panose="020B0604020202020204" pitchFamily="34" charset="0"/>
                        </a:rPr>
                        <a:t>Example 2</a:t>
                      </a:r>
                    </a:p>
                  </a:txBody>
                  <a:tcPr/>
                </a:tc>
                <a:extLst>
                  <a:ext uri="{0D108BD9-81ED-4DB2-BD59-A6C34878D82A}">
                    <a16:rowId xmlns:a16="http://schemas.microsoft.com/office/drawing/2014/main" val="1622687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Code official is called in to an existing pizza restaurant because they have purple soapy bubble water coming out of the drink dispensers.  The Code official determines that </a:t>
                      </a:r>
                      <a:r>
                        <a:rPr lang="en-US" sz="1600" b="1" i="1" dirty="0">
                          <a:effectLst/>
                          <a:latin typeface="Arial" panose="020B0604020202020204" pitchFamily="34" charset="0"/>
                          <a:ea typeface="Calibri" panose="020F0502020204030204" pitchFamily="34" charset="0"/>
                          <a:cs typeface="Arial" panose="020B0604020202020204" pitchFamily="34" charset="0"/>
                        </a:rPr>
                        <a:t>after</a:t>
                      </a:r>
                      <a:r>
                        <a:rPr lang="en-US" sz="1600" dirty="0">
                          <a:effectLst/>
                          <a:latin typeface="Arial" panose="020B0604020202020204" pitchFamily="34" charset="0"/>
                          <a:ea typeface="Calibri" panose="020F0502020204030204" pitchFamily="34" charset="0"/>
                          <a:cs typeface="Arial" panose="020B0604020202020204" pitchFamily="34" charset="0"/>
                        </a:rPr>
                        <a:t> the certificate of occupancy was granted a janitorial company came in and hooked up their soap and degreaser unit to the internal water line causing the soap to backflow and ultimately coming out from the drink dispensers.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sng"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effectLst/>
                          <a:latin typeface="Arial" panose="020B0604020202020204" pitchFamily="34" charset="0"/>
                          <a:ea typeface="Calibri" panose="020F0502020204030204" pitchFamily="34" charset="0"/>
                          <a:cs typeface="Arial" panose="020B0604020202020204" pitchFamily="34" charset="0"/>
                        </a:rPr>
                        <a:t>SB 166/SL 2024-49 would prohibit the water purveyor from making that water customer install a backflow.  Legally, the water purveyor cannot perform the work because this is on private property.</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857344040"/>
                  </a:ext>
                </a:extLst>
              </a:tr>
            </a:tbl>
          </a:graphicData>
        </a:graphic>
      </p:graphicFrame>
      <p:pic>
        <p:nvPicPr>
          <p:cNvPr id="4" name="Picture 3">
            <a:extLst>
              <a:ext uri="{FF2B5EF4-FFF2-40B4-BE49-F238E27FC236}">
                <a16:creationId xmlns:a16="http://schemas.microsoft.com/office/drawing/2014/main" id="{1BC409AA-A8DC-DE8D-8CD1-C6DF98726776}"/>
              </a:ext>
            </a:extLst>
          </p:cNvPr>
          <p:cNvPicPr>
            <a:picLocks noChangeAspect="1"/>
          </p:cNvPicPr>
          <p:nvPr/>
        </p:nvPicPr>
        <p:blipFill>
          <a:blip r:embed="rId2"/>
          <a:stretch>
            <a:fillRect/>
          </a:stretch>
        </p:blipFill>
        <p:spPr>
          <a:xfrm rot="19659389">
            <a:off x="7589922" y="703917"/>
            <a:ext cx="3746969" cy="4752761"/>
          </a:xfrm>
          <a:prstGeom prst="rect">
            <a:avLst/>
          </a:prstGeom>
          <a:effectLst>
            <a:softEdge rad="266700"/>
          </a:effectLst>
        </p:spPr>
      </p:pic>
      <p:pic>
        <p:nvPicPr>
          <p:cNvPr id="7" name="Picture 6">
            <a:extLst>
              <a:ext uri="{FF2B5EF4-FFF2-40B4-BE49-F238E27FC236}">
                <a16:creationId xmlns:a16="http://schemas.microsoft.com/office/drawing/2014/main" id="{8B2EF4FB-BF91-8ECF-0B96-2EE9A1375684}"/>
              </a:ext>
            </a:extLst>
          </p:cNvPr>
          <p:cNvPicPr>
            <a:picLocks noChangeAspect="1"/>
          </p:cNvPicPr>
          <p:nvPr/>
        </p:nvPicPr>
        <p:blipFill>
          <a:blip r:embed="rId3"/>
          <a:stretch>
            <a:fillRect/>
          </a:stretch>
        </p:blipFill>
        <p:spPr>
          <a:xfrm>
            <a:off x="4679005" y="4604991"/>
            <a:ext cx="4316225" cy="1923070"/>
          </a:xfrm>
          <a:prstGeom prst="rect">
            <a:avLst/>
          </a:prstGeom>
        </p:spPr>
      </p:pic>
    </p:spTree>
    <p:extLst>
      <p:ext uri="{BB962C8B-B14F-4D97-AF65-F5344CB8AC3E}">
        <p14:creationId xmlns:p14="http://schemas.microsoft.com/office/powerpoint/2010/main" val="103392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22BC7-FA25-ABCC-D29E-4AF5E1C47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176CE-40BA-9CBC-980D-45E8AE1707D0}"/>
              </a:ext>
            </a:extLst>
          </p:cNvPr>
          <p:cNvSpPr>
            <a:spLocks noGrp="1"/>
          </p:cNvSpPr>
          <p:nvPr>
            <p:ph type="title"/>
          </p:nvPr>
        </p:nvSpPr>
        <p:spPr>
          <a:xfrm>
            <a:off x="550862" y="241127"/>
            <a:ext cx="11090275" cy="1209600"/>
          </a:xfrm>
        </p:spPr>
        <p:txBody>
          <a:bodyPr/>
          <a:lstStyle/>
          <a:p>
            <a:r>
              <a:rPr lang="en-US" dirty="0">
                <a:latin typeface="Arial" panose="020B0604020202020204" pitchFamily="34" charset="0"/>
                <a:cs typeface="Arial" panose="020B0604020202020204" pitchFamily="34" charset="0"/>
              </a:rPr>
              <a:t>Real Life Examples</a:t>
            </a:r>
          </a:p>
        </p:txBody>
      </p:sp>
      <p:graphicFrame>
        <p:nvGraphicFramePr>
          <p:cNvPr id="5" name="Content Placeholder 4">
            <a:extLst>
              <a:ext uri="{FF2B5EF4-FFF2-40B4-BE49-F238E27FC236}">
                <a16:creationId xmlns:a16="http://schemas.microsoft.com/office/drawing/2014/main" id="{F219A013-33AC-B8D3-43AC-986557344E1B}"/>
              </a:ext>
            </a:extLst>
          </p:cNvPr>
          <p:cNvGraphicFramePr>
            <a:graphicFrameLocks noGrp="1"/>
          </p:cNvGraphicFramePr>
          <p:nvPr>
            <p:ph sz="half" idx="1"/>
            <p:extLst>
              <p:ext uri="{D42A27DB-BD31-4B8C-83A1-F6EECF244321}">
                <p14:modId xmlns:p14="http://schemas.microsoft.com/office/powerpoint/2010/main" val="536166306"/>
              </p:ext>
            </p:extLst>
          </p:nvPr>
        </p:nvGraphicFramePr>
        <p:xfrm>
          <a:off x="462211" y="1402341"/>
          <a:ext cx="3748617" cy="5095240"/>
        </p:xfrm>
        <a:graphic>
          <a:graphicData uri="http://schemas.openxmlformats.org/drawingml/2006/table">
            <a:tbl>
              <a:tblPr firstRow="1" bandRow="1">
                <a:tableStyleId>{5C22544A-7EE6-4342-B048-85BDC9FD1C3A}</a:tableStyleId>
              </a:tblPr>
              <a:tblGrid>
                <a:gridCol w="3748617">
                  <a:extLst>
                    <a:ext uri="{9D8B030D-6E8A-4147-A177-3AD203B41FA5}">
                      <a16:colId xmlns:a16="http://schemas.microsoft.com/office/drawing/2014/main" val="262474192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Arial" panose="020B0604020202020204" pitchFamily="34" charset="0"/>
                        </a:rPr>
                        <a:t>Example 3</a:t>
                      </a:r>
                    </a:p>
                  </a:txBody>
                  <a:tcPr/>
                </a:tc>
                <a:extLst>
                  <a:ext uri="{0D108BD9-81ED-4DB2-BD59-A6C34878D82A}">
                    <a16:rowId xmlns:a16="http://schemas.microsoft.com/office/drawing/2014/main" val="1622687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Code official is called to a manufacturing plant because they have sweet water in the coffee maker.  The Code official determines that </a:t>
                      </a:r>
                      <a:r>
                        <a:rPr lang="en-US" sz="1600" b="1" i="1" dirty="0">
                          <a:effectLst/>
                          <a:latin typeface="Arial" panose="020B0604020202020204" pitchFamily="34" charset="0"/>
                          <a:ea typeface="Calibri" panose="020F0502020204030204" pitchFamily="34" charset="0"/>
                          <a:cs typeface="Arial" panose="020B0604020202020204" pitchFamily="34" charset="0"/>
                        </a:rPr>
                        <a:t>after</a:t>
                      </a:r>
                      <a:r>
                        <a:rPr lang="en-US" sz="1600" dirty="0">
                          <a:effectLst/>
                          <a:latin typeface="Arial" panose="020B0604020202020204" pitchFamily="34" charset="0"/>
                          <a:ea typeface="Calibri" panose="020F0502020204030204" pitchFamily="34" charset="0"/>
                          <a:cs typeface="Arial" panose="020B0604020202020204" pitchFamily="34" charset="0"/>
                        </a:rPr>
                        <a:t> the certificate of occupancy was granted, years later they replaced an existing cooling system.  The issue was that they replaced the old cooling system using internal employees who are not licensed to perform the work to save money. The employees tied in to the closest water line they could find.  That water line was on the other side of the wall from the break room where the coffee maker was connected.  This allowed antifreeze to enter the coffee maker.  Antifreeze is odorless, toxic, and can affect the central nervous system.  </a:t>
                      </a:r>
                    </a:p>
                  </a:txBody>
                  <a:tcPr/>
                </a:tc>
                <a:extLst>
                  <a:ext uri="{0D108BD9-81ED-4DB2-BD59-A6C34878D82A}">
                    <a16:rowId xmlns:a16="http://schemas.microsoft.com/office/drawing/2014/main" val="3857344040"/>
                  </a:ext>
                </a:extLst>
              </a:tr>
            </a:tbl>
          </a:graphicData>
        </a:graphic>
      </p:graphicFrame>
      <p:pic>
        <p:nvPicPr>
          <p:cNvPr id="3" name="IMG_6912">
            <a:hlinkClick r:id="" action="ppaction://media"/>
            <a:extLst>
              <a:ext uri="{FF2B5EF4-FFF2-40B4-BE49-F238E27FC236}">
                <a16:creationId xmlns:a16="http://schemas.microsoft.com/office/drawing/2014/main" id="{A0CFEDC6-E07B-415B-3561-DF31DEA6C3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46689" y="862342"/>
            <a:ext cx="3068808" cy="5455659"/>
          </a:xfrm>
          <a:prstGeom prst="rect">
            <a:avLst/>
          </a:prstGeom>
        </p:spPr>
      </p:pic>
    </p:spTree>
    <p:extLst>
      <p:ext uri="{BB962C8B-B14F-4D97-AF65-F5344CB8AC3E}">
        <p14:creationId xmlns:p14="http://schemas.microsoft.com/office/powerpoint/2010/main" val="11812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C3D-421B-9516-B822-CFB9480EE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EEA82-39A0-78BD-51E2-41BBC22C631D}"/>
              </a:ext>
            </a:extLst>
          </p:cNvPr>
          <p:cNvSpPr>
            <a:spLocks noGrp="1"/>
          </p:cNvSpPr>
          <p:nvPr>
            <p:ph type="title"/>
          </p:nvPr>
        </p:nvSpPr>
        <p:spPr>
          <a:xfrm>
            <a:off x="540000" y="539999"/>
            <a:ext cx="11300267" cy="1209600"/>
          </a:xfrm>
        </p:spPr>
        <p:txBody>
          <a:bodyPr>
            <a:normAutofit fontScale="90000"/>
          </a:bodyPr>
          <a:lstStyle/>
          <a:p>
            <a:r>
              <a:rPr lang="en-US">
                <a:latin typeface="Arial" panose="020B0604020202020204" pitchFamily="34" charset="0"/>
                <a:cs typeface="Arial" panose="020B0604020202020204" pitchFamily="34" charset="0"/>
              </a:rPr>
              <a:t>Financial Impact of Backflow Events</a:t>
            </a:r>
          </a:p>
        </p:txBody>
      </p:sp>
      <p:pic>
        <p:nvPicPr>
          <p:cNvPr id="5" name="Picture 4">
            <a:extLst>
              <a:ext uri="{FF2B5EF4-FFF2-40B4-BE49-F238E27FC236}">
                <a16:creationId xmlns:a16="http://schemas.microsoft.com/office/drawing/2014/main" id="{CDDDA01F-EFBC-4493-A166-C0C9F7B389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67" t="28709" r="5175"/>
          <a:stretch/>
        </p:blipFill>
        <p:spPr>
          <a:xfrm>
            <a:off x="5652353" y="4293832"/>
            <a:ext cx="5682041" cy="2235200"/>
          </a:xfrm>
          <a:prstGeom prst="rect">
            <a:avLst/>
          </a:prstGeom>
        </p:spPr>
      </p:pic>
      <p:pic>
        <p:nvPicPr>
          <p:cNvPr id="7" name="Content Placeholder 2">
            <a:extLst>
              <a:ext uri="{FF2B5EF4-FFF2-40B4-BE49-F238E27FC236}">
                <a16:creationId xmlns:a16="http://schemas.microsoft.com/office/drawing/2014/main" id="{50297FFC-F7FD-22FD-EAA8-380126533C61}"/>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t="44461" b="-1"/>
          <a:stretch/>
        </p:blipFill>
        <p:spPr>
          <a:xfrm>
            <a:off x="5146478" y="1987663"/>
            <a:ext cx="6693789" cy="2141840"/>
          </a:xfrm>
          <a:prstGeom prst="rect">
            <a:avLst/>
          </a:prstGeom>
        </p:spPr>
      </p:pic>
      <p:sp>
        <p:nvSpPr>
          <p:cNvPr id="8" name="TextBox 8">
            <a:extLst>
              <a:ext uri="{FF2B5EF4-FFF2-40B4-BE49-F238E27FC236}">
                <a16:creationId xmlns:a16="http://schemas.microsoft.com/office/drawing/2014/main" id="{60229468-A1B4-F6DC-3650-711CE28CB90B}"/>
              </a:ext>
            </a:extLst>
          </p:cNvPr>
          <p:cNvSpPr txBox="1"/>
          <p:nvPr/>
        </p:nvSpPr>
        <p:spPr>
          <a:xfrm>
            <a:off x="272968" y="3304877"/>
            <a:ext cx="4791076"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Labor Costs – 494 hours to remediate an incident</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Millions and millions of dollars payouts from lawsuits </a:t>
            </a:r>
          </a:p>
        </p:txBody>
      </p:sp>
    </p:spTree>
    <p:extLst>
      <p:ext uri="{BB962C8B-B14F-4D97-AF65-F5344CB8AC3E}">
        <p14:creationId xmlns:p14="http://schemas.microsoft.com/office/powerpoint/2010/main" val="40717901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C4280E-1F78-6338-CDD2-FA22617112D6}"/>
              </a:ext>
            </a:extLst>
          </p:cNvPr>
          <p:cNvSpPr>
            <a:spLocks noGrp="1"/>
          </p:cNvSpPr>
          <p:nvPr>
            <p:ph type="subTitle" idx="1"/>
          </p:nvPr>
        </p:nvSpPr>
        <p:spPr>
          <a:xfrm>
            <a:off x="373744" y="361372"/>
            <a:ext cx="11005455" cy="1800224"/>
          </a:xfrm>
        </p:spPr>
        <p:txBody>
          <a:bodyPr>
            <a:normAutofit/>
          </a:bodyPr>
          <a:lstStyle/>
          <a:p>
            <a:r>
              <a:rPr lang="en-US" sz="2400">
                <a:effectLst/>
                <a:latin typeface="Arial" panose="020B0604020202020204" pitchFamily="34" charset="0"/>
                <a:ea typeface="Times New Roman" panose="02020603050405020304" pitchFamily="18" charset="0"/>
                <a:cs typeface="Arial" panose="020B0604020202020204" pitchFamily="34" charset="0"/>
              </a:rPr>
              <a:t>creation of a full-time Cross Connection Manager position within NCDEQ </a:t>
            </a:r>
            <a:endParaRPr lang="en-US" sz="2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C18A0F-0205-21B2-84F7-EB5D1220CF05}"/>
              </a:ext>
            </a:extLst>
          </p:cNvPr>
          <p:cNvSpPr txBox="1"/>
          <p:nvPr/>
        </p:nvSpPr>
        <p:spPr>
          <a:xfrm>
            <a:off x="895927" y="2041236"/>
            <a:ext cx="9882909" cy="2308324"/>
          </a:xfrm>
          <a:prstGeom prst="rect">
            <a:avLst/>
          </a:prstGeom>
          <a:noFill/>
        </p:spPr>
        <p:txBody>
          <a:bodyPr wrap="square" rtlCol="0">
            <a:spAutoFit/>
          </a:bodyPr>
          <a:lstStyle/>
          <a:p>
            <a:r>
              <a:rPr lang="en-US" sz="1800">
                <a:effectLst/>
                <a:latin typeface="Arial" panose="020B0604020202020204" pitchFamily="34" charset="0"/>
                <a:ea typeface="Times New Roman" panose="02020603050405020304" pitchFamily="18" charset="0"/>
                <a:cs typeface="Arial" panose="020B0604020202020204" pitchFamily="34" charset="0"/>
              </a:rPr>
              <a:t>This new NCDEQ position would oversee backflow prevention efforts, managing a State-wide Testers certification, and training programs, setting qualifications for instructors, and developing course curriculum to ensure compliance and safety across the State.  I have drafted an outline for such requirements, please email </a:t>
            </a:r>
            <a:r>
              <a:rPr lang="en-US" sz="1800">
                <a:effectLst/>
                <a:latin typeface="Arial" panose="020B0604020202020204" pitchFamily="34" charset="0"/>
                <a:ea typeface="Times New Roman" panose="02020603050405020304" pitchFamily="18" charset="0"/>
                <a:cs typeface="Arial" panose="020B0604020202020204" pitchFamily="34" charset="0"/>
                <a:hlinkClick r:id="rId2"/>
              </a:rPr>
              <a:t>jeffrey.talbott@deq.nc.gov</a:t>
            </a:r>
            <a:r>
              <a:rPr lang="en-US" sz="1800">
                <a:effectLst/>
                <a:latin typeface="Arial" panose="020B0604020202020204" pitchFamily="34" charset="0"/>
                <a:ea typeface="Times New Roman" panose="02020603050405020304" pitchFamily="18" charset="0"/>
                <a:cs typeface="Arial" panose="020B0604020202020204" pitchFamily="34" charset="0"/>
              </a:rPr>
              <a:t> for a DRAFT copy.</a:t>
            </a:r>
          </a:p>
          <a:p>
            <a:endParaRPr lang="en-US">
              <a:latin typeface="Arial" panose="020B0604020202020204" pitchFamily="34" charset="0"/>
              <a:ea typeface="Times New Roman" panose="02020603050405020304" pitchFamily="18" charset="0"/>
              <a:cs typeface="Arial" panose="020B0604020202020204" pitchFamily="34" charset="0"/>
            </a:endParaRPr>
          </a:p>
          <a:p>
            <a:r>
              <a:rPr lang="en-US" sz="1800">
                <a:effectLst/>
                <a:latin typeface="Arial" panose="020B0604020202020204" pitchFamily="34" charset="0"/>
                <a:ea typeface="Times New Roman" panose="02020603050405020304" pitchFamily="18" charset="0"/>
                <a:cs typeface="Arial" panose="020B0604020202020204" pitchFamily="34" charset="0"/>
              </a:rPr>
              <a:t>This position would be like the one in South Carolina under the </a:t>
            </a:r>
            <a:r>
              <a:rPr lang="en-US" sz="1800" u="sng">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Bureau of Water</a:t>
            </a:r>
            <a:r>
              <a:rPr lang="en-US" sz="1800">
                <a:effectLst/>
                <a:latin typeface="Arial" panose="020B0604020202020204" pitchFamily="34" charset="0"/>
                <a:ea typeface="Times New Roman" panose="02020603050405020304" pitchFamily="18" charset="0"/>
                <a:cs typeface="Arial" panose="020B0604020202020204" pitchFamily="34" charset="0"/>
              </a:rPr>
              <a:t>.  This would serve as a state-mandated program designed to protect public health and would maintain that all ORC’s follow the same set of rules, requirements, etc.  </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04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A4420-4593-BFFE-C422-FC3C04380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0F2C4-09E0-239B-0D9F-507100ABF006}"/>
              </a:ext>
            </a:extLst>
          </p:cNvPr>
          <p:cNvSpPr>
            <a:spLocks noGrp="1"/>
          </p:cNvSpPr>
          <p:nvPr>
            <p:ph type="title"/>
          </p:nvPr>
        </p:nvSpPr>
        <p:spPr>
          <a:xfrm>
            <a:off x="6907106" y="1907711"/>
            <a:ext cx="4582930" cy="1642040"/>
          </a:xfrm>
        </p:spPr>
        <p:txBody>
          <a:bodyPr>
            <a:normAutofit fontScale="90000"/>
          </a:bodyPr>
          <a:lstStyle/>
          <a:p>
            <a:pPr algn="r"/>
            <a:r>
              <a:rPr lang="en-US" sz="6700">
                <a:solidFill>
                  <a:schemeClr val="tx1"/>
                </a:solidFill>
                <a:latin typeface="Arial" panose="020B0604020202020204" pitchFamily="34" charset="0"/>
                <a:cs typeface="Arial" panose="020B0604020202020204" pitchFamily="34" charset="0"/>
              </a:rPr>
              <a:t>Questions?</a:t>
            </a:r>
            <a:br>
              <a:rPr lang="en-US">
                <a:solidFill>
                  <a:schemeClr val="tx1"/>
                </a:solidFill>
                <a:latin typeface="Aptos Black" panose="020B0004020202020204" pitchFamily="34" charset="0"/>
                <a:cs typeface="Arial" panose="020B0604020202020204" pitchFamily="34" charset="0"/>
              </a:rPr>
            </a:br>
            <a:endParaRPr lang="en-US"/>
          </a:p>
        </p:txBody>
      </p:sp>
      <p:pic>
        <p:nvPicPr>
          <p:cNvPr id="10" name="Picture 9" descr="Diagram&#10;&#10;Description automatically generated">
            <a:extLst>
              <a:ext uri="{FF2B5EF4-FFF2-40B4-BE49-F238E27FC236}">
                <a16:creationId xmlns:a16="http://schemas.microsoft.com/office/drawing/2014/main" id="{84B9001B-2E4F-5E9D-0F3A-795D130C604D}"/>
              </a:ext>
              <a:ext uri="{C183D7F6-B498-43B3-948B-1728B52AA6E4}">
                <adec:decorative xmlns:adec="http://schemas.microsoft.com/office/drawing/2017/decorative" val="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8290" y="995217"/>
            <a:ext cx="5538633" cy="4153975"/>
          </a:xfrm>
          <a:prstGeom prst="rect">
            <a:avLst/>
          </a:prstGeom>
        </p:spPr>
      </p:pic>
      <p:sp>
        <p:nvSpPr>
          <p:cNvPr id="12" name="TextBox 11">
            <a:extLst>
              <a:ext uri="{FF2B5EF4-FFF2-40B4-BE49-F238E27FC236}">
                <a16:creationId xmlns:a16="http://schemas.microsoft.com/office/drawing/2014/main" id="{0EEE011B-8782-3B44-C2DB-6D91ABF583F5}"/>
              </a:ext>
            </a:extLst>
          </p:cNvPr>
          <p:cNvSpPr txBox="1"/>
          <p:nvPr/>
        </p:nvSpPr>
        <p:spPr>
          <a:xfrm>
            <a:off x="6991927" y="3906982"/>
            <a:ext cx="4498109"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Email:     </a:t>
            </a:r>
            <a:r>
              <a:rPr lang="en-US">
                <a:latin typeface="Arial" panose="020B0604020202020204" pitchFamily="34" charset="0"/>
                <a:cs typeface="Arial" panose="020B0604020202020204" pitchFamily="34" charset="0"/>
                <a:hlinkClick r:id="rId4"/>
              </a:rPr>
              <a:t>Nissa.Pauley@durhamnc.gov</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hlinkClick r:id="rId5"/>
              </a:rPr>
              <a:t>Kathy.Riley@charlottenc.gov</a:t>
            </a:r>
            <a:r>
              <a:rPr lang="en-US">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34A72A37-01F9-732F-C152-128D6D62DCBB}"/>
              </a:ext>
            </a:extLst>
          </p:cNvPr>
          <p:cNvSpPr txBox="1"/>
          <p:nvPr/>
        </p:nvSpPr>
        <p:spPr>
          <a:xfrm>
            <a:off x="988290" y="1909618"/>
            <a:ext cx="5538633" cy="230832"/>
          </a:xfrm>
          <a:prstGeom prst="rect">
            <a:avLst/>
          </a:prstGeom>
          <a:noFill/>
        </p:spPr>
        <p:txBody>
          <a:bodyPr wrap="square" rtlCol="0">
            <a:spAutoFit/>
          </a:bodyPr>
          <a:lstStyle/>
          <a:p>
            <a:r>
              <a:rPr lang="en-US" sz="900">
                <a:hlinkClick r:id="rId3" tooltip="https://unknowncystic.com/2012/05/"/>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1005338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F843-F186-09E5-4560-4A0B58638B7F}"/>
              </a:ext>
            </a:extLst>
          </p:cNvPr>
          <p:cNvSpPr>
            <a:spLocks noGrp="1"/>
          </p:cNvSpPr>
          <p:nvPr>
            <p:ph type="title"/>
          </p:nvPr>
        </p:nvSpPr>
        <p:spPr>
          <a:xfrm>
            <a:off x="2989006" y="270368"/>
            <a:ext cx="7875639" cy="1209600"/>
          </a:xfrm>
        </p:spPr>
        <p:txBody>
          <a:bodyPr>
            <a:normAutofit/>
          </a:bodyPr>
          <a:lstStyle/>
          <a:p>
            <a:r>
              <a:rPr lang="en-US" sz="4000">
                <a:latin typeface="Arial" panose="020B0604020202020204" pitchFamily="34" charset="0"/>
                <a:cs typeface="Arial" panose="020B0604020202020204" pitchFamily="34" charset="0"/>
              </a:rPr>
              <a:t>Supplemental Information</a:t>
            </a:r>
          </a:p>
        </p:txBody>
      </p:sp>
      <p:graphicFrame>
        <p:nvGraphicFramePr>
          <p:cNvPr id="5" name="Object 4">
            <a:extLst>
              <a:ext uri="{FF2B5EF4-FFF2-40B4-BE49-F238E27FC236}">
                <a16:creationId xmlns:a16="http://schemas.microsoft.com/office/drawing/2014/main" id="{1FD8A90B-D58A-AECD-39C0-6F5E3044A46A}"/>
              </a:ext>
            </a:extLst>
          </p:cNvPr>
          <p:cNvGraphicFramePr>
            <a:graphicFrameLocks noChangeAspect="1"/>
          </p:cNvGraphicFramePr>
          <p:nvPr>
            <p:extLst>
              <p:ext uri="{D42A27DB-BD31-4B8C-83A1-F6EECF244321}">
                <p14:modId xmlns:p14="http://schemas.microsoft.com/office/powerpoint/2010/main" val="2472189577"/>
              </p:ext>
            </p:extLst>
          </p:nvPr>
        </p:nvGraphicFramePr>
        <p:xfrm>
          <a:off x="772536" y="1144799"/>
          <a:ext cx="4291833" cy="5555857"/>
        </p:xfrm>
        <a:graphic>
          <a:graphicData uri="http://schemas.openxmlformats.org/presentationml/2006/ole">
            <mc:AlternateContent xmlns:mc="http://schemas.openxmlformats.org/markup-compatibility/2006">
              <mc:Choice xmlns:v="urn:schemas-microsoft-com:vml" Requires="v">
                <p:oleObj name="Acrobat Document" r:id="rId2" imgW="4663268" imgH="6034948" progId="Acrobat.Document.DC">
                  <p:embed/>
                </p:oleObj>
              </mc:Choice>
              <mc:Fallback>
                <p:oleObj name="Acrobat Document" r:id="rId2" imgW="4663268" imgH="6034948" progId="Acrobat.Document.DC">
                  <p:embed/>
                  <p:pic>
                    <p:nvPicPr>
                      <p:cNvPr id="0" name=""/>
                      <p:cNvPicPr/>
                      <p:nvPr/>
                    </p:nvPicPr>
                    <p:blipFill>
                      <a:blip r:embed="rId3"/>
                      <a:stretch>
                        <a:fillRect/>
                      </a:stretch>
                    </p:blipFill>
                    <p:spPr>
                      <a:xfrm>
                        <a:off x="772536" y="1144799"/>
                        <a:ext cx="4291833" cy="555585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1EBDD7BC-21A2-3560-D621-099D9ADE4CC1}"/>
              </a:ext>
            </a:extLst>
          </p:cNvPr>
          <p:cNvSpPr txBox="1"/>
          <p:nvPr/>
        </p:nvSpPr>
        <p:spPr>
          <a:xfrm>
            <a:off x="6275782" y="1234525"/>
            <a:ext cx="4291833" cy="646331"/>
          </a:xfrm>
          <a:prstGeom prst="rect">
            <a:avLst/>
          </a:prstGeom>
          <a:noFill/>
        </p:spPr>
        <p:txBody>
          <a:bodyPr wrap="square">
            <a:spAutoFit/>
          </a:bodyPr>
          <a:lstStyle/>
          <a:p>
            <a:r>
              <a:rPr lang="en-US">
                <a:latin typeface="Arial" panose="020B0604020202020204" pitchFamily="34" charset="0"/>
                <a:cs typeface="Arial" panose="020B0604020202020204" pitchFamily="34" charset="0"/>
                <a:hlinkClick r:id="rId4"/>
              </a:rPr>
              <a:t>www.epa.gov/sites/default/files/2015-09/documents/epa816r03002_0.pdf</a:t>
            </a:r>
            <a:r>
              <a:rPr lang="en-US">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A89BB14A-7878-8157-5180-AA32BD2F5C90}"/>
              </a:ext>
            </a:extLst>
          </p:cNvPr>
          <p:cNvSpPr txBox="1"/>
          <p:nvPr/>
        </p:nvSpPr>
        <p:spPr>
          <a:xfrm>
            <a:off x="6275782" y="2235688"/>
            <a:ext cx="3549731"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5"/>
              </a:rPr>
              <a:t>https://www.epa.gov/system/files/documents/2021-12/ds-toolbox-fact-sheets_ccc.pdf</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731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01A0AA9-A134-2616-DEE8-64C0B4CCC7BF}"/>
              </a:ext>
            </a:extLst>
          </p:cNvPr>
          <p:cNvGraphicFramePr>
            <a:graphicFrameLocks noGrp="1"/>
          </p:cNvGraphicFramePr>
          <p:nvPr>
            <p:extLst>
              <p:ext uri="{D42A27DB-BD31-4B8C-83A1-F6EECF244321}">
                <p14:modId xmlns:p14="http://schemas.microsoft.com/office/powerpoint/2010/main" val="1581303089"/>
              </p:ext>
            </p:extLst>
          </p:nvPr>
        </p:nvGraphicFramePr>
        <p:xfrm>
          <a:off x="610347" y="1663884"/>
          <a:ext cx="10724322" cy="4699000"/>
        </p:xfrm>
        <a:graphic>
          <a:graphicData uri="http://schemas.openxmlformats.org/drawingml/2006/table">
            <a:tbl>
              <a:tblPr firstRow="1" bandRow="1">
                <a:tableStyleId>{21E4AEA4-8DFA-4A89-87EB-49C32662AFE0}</a:tableStyleId>
              </a:tblPr>
              <a:tblGrid>
                <a:gridCol w="5362161">
                  <a:extLst>
                    <a:ext uri="{9D8B030D-6E8A-4147-A177-3AD203B41FA5}">
                      <a16:colId xmlns:a16="http://schemas.microsoft.com/office/drawing/2014/main" val="2273355373"/>
                    </a:ext>
                  </a:extLst>
                </a:gridCol>
                <a:gridCol w="5362161">
                  <a:extLst>
                    <a:ext uri="{9D8B030D-6E8A-4147-A177-3AD203B41FA5}">
                      <a16:colId xmlns:a16="http://schemas.microsoft.com/office/drawing/2014/main" val="1036539467"/>
                    </a:ext>
                  </a:extLst>
                </a:gridCol>
              </a:tblGrid>
              <a:tr h="370840">
                <a:tc>
                  <a:txBody>
                    <a:bodyPr/>
                    <a:lstStyle/>
                    <a:p>
                      <a:pPr algn="ctr"/>
                      <a:r>
                        <a:rPr lang="en-US">
                          <a:latin typeface="Arial" panose="020B0604020202020204" pitchFamily="34" charset="0"/>
                          <a:cs typeface="Arial" panose="020B0604020202020204" pitchFamily="34" charset="0"/>
                        </a:rPr>
                        <a:t>Federal Law</a:t>
                      </a:r>
                    </a:p>
                  </a:txBody>
                  <a:tcPr/>
                </a:tc>
                <a:tc>
                  <a:txBody>
                    <a:bodyPr/>
                    <a:lstStyle/>
                    <a:p>
                      <a:pPr algn="ctr"/>
                      <a:r>
                        <a:rPr lang="en-US">
                          <a:latin typeface="Arial" panose="020B0604020202020204" pitchFamily="34" charset="0"/>
                          <a:cs typeface="Arial" panose="020B0604020202020204" pitchFamily="34" charset="0"/>
                        </a:rPr>
                        <a:t>State Law</a:t>
                      </a:r>
                    </a:p>
                  </a:txBody>
                  <a:tcPr/>
                </a:tc>
                <a:extLst>
                  <a:ext uri="{0D108BD9-81ED-4DB2-BD59-A6C34878D82A}">
                    <a16:rowId xmlns:a16="http://schemas.microsoft.com/office/drawing/2014/main" val="3190395170"/>
                  </a:ext>
                </a:extLst>
              </a:tr>
              <a:tr h="370840">
                <a:tc>
                  <a:txBody>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SDWA of 1974 and the SDWA Amendments of 1986 states, individual states are responsible for enforcing the regulations and supervising public water systems (PWS). The water purveyor has the primary responsibility for </a:t>
                      </a:r>
                      <a:r>
                        <a:rPr lang="en-US" sz="1600" b="1" u="sng">
                          <a:latin typeface="Arial" panose="020B0604020202020204" pitchFamily="34" charset="0"/>
                          <a:cs typeface="Arial" panose="020B0604020202020204" pitchFamily="34" charset="0"/>
                        </a:rPr>
                        <a:t>preventing the introduction</a:t>
                      </a:r>
                      <a:r>
                        <a:rPr lang="en-US" sz="1600">
                          <a:latin typeface="Arial" panose="020B0604020202020204" pitchFamily="34" charset="0"/>
                          <a:cs typeface="Arial" panose="020B0604020202020204" pitchFamily="34" charset="0"/>
                        </a:rPr>
                        <a:t> of pollutants or contaminants into the public drinking water distribution system, as outlined in the SDWA (United States Environmental Protection Agency [U.S. EPA] 816-F-04-030). To accomplish this, water purveyors must establish and implement a CCC program. </a:t>
                      </a:r>
                    </a:p>
                  </a:txBody>
                  <a:tcPr/>
                </a:tc>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NCDEQ documents, </a:t>
                      </a:r>
                      <a:r>
                        <a:rPr lang="en-US" sz="1600" b="1" i="1" dirty="0">
                          <a:latin typeface="Arial" panose="020B0604020202020204" pitchFamily="34" charset="0"/>
                          <a:cs typeface="Arial" panose="020B0604020202020204" pitchFamily="34" charset="0"/>
                        </a:rPr>
                        <a:t>Rules Governing Public Water Systems</a:t>
                      </a:r>
                      <a:r>
                        <a:rPr lang="en-US" sz="1600" dirty="0">
                          <a:latin typeface="Arial" panose="020B0604020202020204" pitchFamily="34" charset="0"/>
                          <a:cs typeface="Arial" panose="020B0604020202020204" pitchFamily="34" charset="0"/>
                        </a:rPr>
                        <a:t>, which is comprised of the NCAC sections that are applicable to the management of PWSs.</a:t>
                      </a: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sections of the NCAC that apply to CCC are provided in Title 15A, Subchapter 18C, Sections .0300 and .0406, and </a:t>
                      </a:r>
                      <a:r>
                        <a:rPr lang="en-US" sz="1600" b="1" dirty="0">
                          <a:latin typeface="Arial" panose="020B0604020202020204" pitchFamily="34" charset="0"/>
                          <a:cs typeface="Arial" panose="020B0604020202020204" pitchFamily="34" charset="0"/>
                        </a:rPr>
                        <a:t>Appendix B, Figure 2 </a:t>
                      </a:r>
                      <a:r>
                        <a:rPr lang="en-US" sz="1600" dirty="0">
                          <a:latin typeface="Arial" panose="020B0604020202020204" pitchFamily="34" charset="0"/>
                          <a:cs typeface="Arial" panose="020B0604020202020204" pitchFamily="34" charset="0"/>
                        </a:rPr>
                        <a:t>of the Rules Governing Public Water Systems provides CCC minimum requirements and guidance. </a:t>
                      </a:r>
                    </a:p>
                  </a:txBody>
                  <a:tcPr/>
                </a:tc>
                <a:extLst>
                  <a:ext uri="{0D108BD9-81ED-4DB2-BD59-A6C34878D82A}">
                    <a16:rowId xmlns:a16="http://schemas.microsoft.com/office/drawing/2014/main" val="1669983716"/>
                  </a:ext>
                </a:extLst>
              </a:tr>
              <a:tr h="370840">
                <a:tc>
                  <a:txBody>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The SDWA enables states to apply for and receive primacy for the enforcement and management of CCC. The State of North Carolina (NC) has applied for and received primacy based on the condition that the NC standards are at least as stringent as the SDWA and that these standards are enforced. </a:t>
                      </a:r>
                    </a:p>
                  </a:txBody>
                  <a:tcPr/>
                </a:tc>
                <a:tc>
                  <a: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NCAC requires water purveyors to establish a CCC policy (T15A:18C.0307.c.5.A) and implement an operations and maintenance plan for backflow preventers (T15A:18C.0307.d.3)</a:t>
                      </a:r>
                    </a:p>
                  </a:txBody>
                  <a:tcPr/>
                </a:tc>
                <a:extLst>
                  <a:ext uri="{0D108BD9-81ED-4DB2-BD59-A6C34878D82A}">
                    <a16:rowId xmlns:a16="http://schemas.microsoft.com/office/drawing/2014/main" val="1101629039"/>
                  </a:ext>
                </a:extLst>
              </a:tr>
            </a:tbl>
          </a:graphicData>
        </a:graphic>
      </p:graphicFrame>
      <p:pic>
        <p:nvPicPr>
          <p:cNvPr id="10" name="Picture 9">
            <a:extLst>
              <a:ext uri="{FF2B5EF4-FFF2-40B4-BE49-F238E27FC236}">
                <a16:creationId xmlns:a16="http://schemas.microsoft.com/office/drawing/2014/main" id="{5CC7D408-6BF2-98C7-1597-63596841D02C}"/>
              </a:ext>
            </a:extLst>
          </p:cNvPr>
          <p:cNvPicPr>
            <a:picLocks noChangeAspect="1"/>
          </p:cNvPicPr>
          <p:nvPr/>
        </p:nvPicPr>
        <p:blipFill>
          <a:blip r:embed="rId2"/>
          <a:stretch>
            <a:fillRect/>
          </a:stretch>
        </p:blipFill>
        <p:spPr>
          <a:xfrm>
            <a:off x="1021914" y="495116"/>
            <a:ext cx="9901189" cy="897433"/>
          </a:xfrm>
          <a:prstGeom prst="rect">
            <a:avLst/>
          </a:prstGeom>
        </p:spPr>
      </p:pic>
    </p:spTree>
    <p:extLst>
      <p:ext uri="{BB962C8B-B14F-4D97-AF65-F5344CB8AC3E}">
        <p14:creationId xmlns:p14="http://schemas.microsoft.com/office/powerpoint/2010/main" val="9244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6CBA-5BD0-D6AC-B60E-0FB5FA394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B1A95-621E-D0AE-56EB-811F73B8B08A}"/>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Recent Backflow Incidents </a:t>
            </a:r>
          </a:p>
        </p:txBody>
      </p:sp>
      <p:sp>
        <p:nvSpPr>
          <p:cNvPr id="4" name="Content Placeholder 3">
            <a:extLst>
              <a:ext uri="{FF2B5EF4-FFF2-40B4-BE49-F238E27FC236}">
                <a16:creationId xmlns:a16="http://schemas.microsoft.com/office/drawing/2014/main" id="{C0DB0C7A-3B8C-44C9-7CAB-2FFCC55097F3}"/>
              </a:ext>
            </a:extLst>
          </p:cNvPr>
          <p:cNvSpPr>
            <a:spLocks noGrp="1"/>
          </p:cNvSpPr>
          <p:nvPr>
            <p:ph sz="half" idx="2"/>
          </p:nvPr>
        </p:nvSpPr>
        <p:spPr/>
        <p:txBody>
          <a:bodyPr>
            <a:normAutofit/>
          </a:bodyPr>
          <a:lstStyle/>
          <a:p>
            <a:pPr marL="0" indent="0">
              <a:buNone/>
            </a:pPr>
            <a:r>
              <a:rPr lang="en-US" sz="2400">
                <a:latin typeface="Arial" panose="020B0604020202020204" pitchFamily="34" charset="0"/>
                <a:cs typeface="Arial" panose="020B0604020202020204" pitchFamily="34" charset="0"/>
              </a:rPr>
              <a:t>Texas - September 2024</a:t>
            </a:r>
          </a:p>
          <a:p>
            <a:pPr marL="0" indent="0">
              <a:buNone/>
            </a:pPr>
            <a:endParaRPr lang="en-US">
              <a:latin typeface="Arial" panose="020B0604020202020204" pitchFamily="34" charset="0"/>
              <a:cs typeface="Arial" panose="020B0604020202020204" pitchFamily="34" charset="0"/>
            </a:endParaRPr>
          </a:p>
          <a:p>
            <a:pPr marL="171450" indent="-171450">
              <a:spcAft>
                <a:spcPts val="1200"/>
              </a:spcAft>
              <a:buFont typeface="Arial" panose="020B0604020202020204" pitchFamily="34" charset="0"/>
              <a:buChar char="•"/>
            </a:pPr>
            <a:r>
              <a:rPr lang="en-US" sz="1800">
                <a:latin typeface="Arial" panose="020B0604020202020204" pitchFamily="34" charset="0"/>
                <a:cs typeface="Arial" panose="020B0604020202020204" pitchFamily="34" charset="0"/>
              </a:rPr>
              <a:t>“Foaming agent” found in water supply was a result of a fire being put out” in Grand Prairie.</a:t>
            </a:r>
          </a:p>
          <a:p>
            <a:pPr marL="171450" indent="-171450">
              <a:spcAft>
                <a:spcPts val="1200"/>
              </a:spcAft>
              <a:buFont typeface="Arial" panose="020B0604020202020204" pitchFamily="34" charset="0"/>
              <a:buChar char="•"/>
            </a:pPr>
            <a:r>
              <a:rPr lang="en-US" sz="1800">
                <a:latin typeface="Arial" panose="020B0604020202020204" pitchFamily="34" charset="0"/>
                <a:cs typeface="Arial" panose="020B0604020202020204" pitchFamily="34" charset="0"/>
              </a:rPr>
              <a:t>Approx. 60,000 people were impacted</a:t>
            </a:r>
          </a:p>
          <a:p>
            <a:pPr marL="0" indent="0">
              <a:buNone/>
            </a:pPr>
            <a:endParaRPr lang="en-US"/>
          </a:p>
        </p:txBody>
      </p:sp>
      <p:pic>
        <p:nvPicPr>
          <p:cNvPr id="6" name="Picture 5">
            <a:extLst>
              <a:ext uri="{FF2B5EF4-FFF2-40B4-BE49-F238E27FC236}">
                <a16:creationId xmlns:a16="http://schemas.microsoft.com/office/drawing/2014/main" id="{D7242D01-F56B-1163-869E-1B3BB03F9798}"/>
              </a:ext>
            </a:extLst>
          </p:cNvPr>
          <p:cNvPicPr>
            <a:picLocks noChangeAspect="1"/>
          </p:cNvPicPr>
          <p:nvPr/>
        </p:nvPicPr>
        <p:blipFill>
          <a:blip r:embed="rId2"/>
          <a:stretch>
            <a:fillRect/>
          </a:stretch>
        </p:blipFill>
        <p:spPr>
          <a:xfrm>
            <a:off x="289493" y="2209000"/>
            <a:ext cx="5914457" cy="3429800"/>
          </a:xfrm>
          <a:prstGeom prst="rect">
            <a:avLst/>
          </a:prstGeom>
        </p:spPr>
      </p:pic>
    </p:spTree>
    <p:extLst>
      <p:ext uri="{BB962C8B-B14F-4D97-AF65-F5344CB8AC3E}">
        <p14:creationId xmlns:p14="http://schemas.microsoft.com/office/powerpoint/2010/main" val="189301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641E-83F5-A080-3455-9F8505746DEB}"/>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Recent Backflow Incidents </a:t>
            </a:r>
          </a:p>
        </p:txBody>
      </p:sp>
      <p:sp>
        <p:nvSpPr>
          <p:cNvPr id="4" name="Content Placeholder 3">
            <a:extLst>
              <a:ext uri="{FF2B5EF4-FFF2-40B4-BE49-F238E27FC236}">
                <a16:creationId xmlns:a16="http://schemas.microsoft.com/office/drawing/2014/main" id="{2BBF16C6-6174-10B4-53FE-8B5FF17D1373}"/>
              </a:ext>
            </a:extLst>
          </p:cNvPr>
          <p:cNvSpPr>
            <a:spLocks noGrp="1"/>
          </p:cNvSpPr>
          <p:nvPr>
            <p:ph sz="half" idx="2"/>
          </p:nvPr>
        </p:nvSpPr>
        <p:spPr/>
        <p:txBody>
          <a:bodyPr>
            <a:normAutofit/>
          </a:bodyPr>
          <a:lstStyle/>
          <a:p>
            <a:pPr marL="0" indent="0">
              <a:buNone/>
            </a:pPr>
            <a:r>
              <a:rPr lang="en-US" sz="2400">
                <a:latin typeface="Arial" panose="020B0604020202020204" pitchFamily="34" charset="0"/>
                <a:cs typeface="Arial" panose="020B0604020202020204" pitchFamily="34" charset="0"/>
              </a:rPr>
              <a:t>Louisiana - August 2024</a:t>
            </a:r>
          </a:p>
          <a:p>
            <a:pPr marL="0" indent="0">
              <a:buNone/>
            </a:pPr>
            <a:endParaRPr lang="en-US">
              <a:latin typeface="Arial" panose="020B0604020202020204" pitchFamily="34" charset="0"/>
              <a:cs typeface="Arial" panose="020B0604020202020204" pitchFamily="34" charset="0"/>
            </a:endParaRPr>
          </a:p>
          <a:p>
            <a:pPr marL="171450" indent="-171450">
              <a:spcAft>
                <a:spcPts val="1200"/>
              </a:spcAft>
              <a:buFont typeface="Arial" panose="020B0604020202020204" pitchFamily="34" charset="0"/>
              <a:buChar char="•"/>
            </a:pPr>
            <a:r>
              <a:rPr lang="en-US" sz="1800">
                <a:latin typeface="Arial" panose="020B0604020202020204" pitchFamily="34" charset="0"/>
                <a:cs typeface="Arial" panose="020B0604020202020204" pitchFamily="34" charset="0"/>
              </a:rPr>
              <a:t>The Louisiana Department of Health issued a 'do not use' water advisory for Madison Parish residents</a:t>
            </a:r>
          </a:p>
          <a:p>
            <a:pPr marL="171450" indent="-171450">
              <a:spcAft>
                <a:spcPts val="1200"/>
              </a:spcAft>
              <a:buFont typeface="Arial" panose="020B0604020202020204" pitchFamily="34" charset="0"/>
              <a:buChar char="•"/>
            </a:pPr>
            <a:r>
              <a:rPr lang="en-US" sz="1800">
                <a:latin typeface="Arial" panose="020B0604020202020204" pitchFamily="34" charset="0"/>
                <a:cs typeface="Arial" panose="020B0604020202020204" pitchFamily="34" charset="0"/>
              </a:rPr>
              <a:t>The advisory was prompted by backflow of  herbicide “Paraquat” into the water supply while a farmer was filling a tank.  This is a toxic chemical that is widely used.</a:t>
            </a:r>
          </a:p>
          <a:p>
            <a:pPr marL="0" indent="0">
              <a:buNone/>
            </a:pPr>
            <a:endParaRPr lang="en-US"/>
          </a:p>
        </p:txBody>
      </p:sp>
      <p:pic>
        <p:nvPicPr>
          <p:cNvPr id="5" name="Content Placeholder 4">
            <a:extLst>
              <a:ext uri="{FF2B5EF4-FFF2-40B4-BE49-F238E27FC236}">
                <a16:creationId xmlns:a16="http://schemas.microsoft.com/office/drawing/2014/main" id="{B4D0E042-2F21-FE18-9CB9-145E1614BFFB}"/>
              </a:ext>
            </a:extLst>
          </p:cNvPr>
          <p:cNvPicPr>
            <a:picLocks noGrp="1" noChangeAspect="1"/>
          </p:cNvPicPr>
          <p:nvPr>
            <p:ph sz="half" idx="1"/>
          </p:nvPr>
        </p:nvPicPr>
        <p:blipFill rotWithShape="1">
          <a:blip r:embed="rId2"/>
          <a:srcRect l="9231" t="2858" r="7305" b="3063"/>
          <a:stretch/>
        </p:blipFill>
        <p:spPr>
          <a:xfrm>
            <a:off x="539750" y="2403553"/>
            <a:ext cx="5437188" cy="3436782"/>
          </a:xfrm>
          <a:prstGeom prst="rect">
            <a:avLst/>
          </a:prstGeom>
        </p:spPr>
      </p:pic>
    </p:spTree>
    <p:extLst>
      <p:ext uri="{BB962C8B-B14F-4D97-AF65-F5344CB8AC3E}">
        <p14:creationId xmlns:p14="http://schemas.microsoft.com/office/powerpoint/2010/main" val="830266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5BC9-8F9C-B098-FA4E-C97B1A188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0B941-45BA-BF96-68B3-30A7AD71ECBE}"/>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Backflow Incidents </a:t>
            </a:r>
          </a:p>
        </p:txBody>
      </p:sp>
      <p:sp>
        <p:nvSpPr>
          <p:cNvPr id="6" name="Content Placeholder 5">
            <a:extLst>
              <a:ext uri="{FF2B5EF4-FFF2-40B4-BE49-F238E27FC236}">
                <a16:creationId xmlns:a16="http://schemas.microsoft.com/office/drawing/2014/main" id="{C493C419-0A0F-1ADF-08D0-8BABF932FBD6}"/>
              </a:ext>
            </a:extLst>
          </p:cNvPr>
          <p:cNvSpPr>
            <a:spLocks noGrp="1"/>
          </p:cNvSpPr>
          <p:nvPr>
            <p:ph sz="half" idx="2"/>
          </p:nvPr>
        </p:nvSpPr>
        <p:spPr>
          <a:xfrm>
            <a:off x="6193089" y="1465204"/>
            <a:ext cx="5437186" cy="4741632"/>
          </a:xfrm>
        </p:spPr>
        <p:txBody>
          <a:bodyPr>
            <a:normAutofit fontScale="92500" lnSpcReduction="20000"/>
          </a:bodyPr>
          <a:lstStyle/>
          <a:p>
            <a:pPr marL="0" indent="0">
              <a:spcAft>
                <a:spcPts val="1200"/>
              </a:spcAft>
              <a:buNone/>
            </a:pPr>
            <a:r>
              <a:rPr lang="en-US" dirty="0">
                <a:latin typeface="Arial" panose="020B0604020202020204" pitchFamily="34" charset="0"/>
                <a:cs typeface="Arial" panose="020B0604020202020204" pitchFamily="34" charset="0"/>
              </a:rPr>
              <a:t>North Carolina – September 1997</a:t>
            </a:r>
          </a:p>
          <a:p>
            <a:pPr marL="171450" indent="-1714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A chemical leak contaminated the drinking water in Mecklenburg County, North Carolina</a:t>
            </a:r>
          </a:p>
          <a:p>
            <a:pPr marL="171450" indent="-1714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The incident occurred during a firefighting drill at Charlotte/Douglas International Airport, where a truck accidentally flushed a chemical into the water system</a:t>
            </a:r>
          </a:p>
          <a:p>
            <a:pPr marL="171450" indent="-1714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29 schools in the affected area faced closures due to the contamination.  Residents were advised to avoid drinking the water until further notice.</a:t>
            </a:r>
          </a:p>
          <a:p>
            <a:pPr marL="171450" indent="-171450">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Over $10 million dollars spent to fix the contamination</a:t>
            </a:r>
          </a:p>
        </p:txBody>
      </p:sp>
      <p:pic>
        <p:nvPicPr>
          <p:cNvPr id="9" name="Picture 8">
            <a:extLst>
              <a:ext uri="{FF2B5EF4-FFF2-40B4-BE49-F238E27FC236}">
                <a16:creationId xmlns:a16="http://schemas.microsoft.com/office/drawing/2014/main" id="{3806B988-3B95-C0BC-E4F2-8FBFD14CD7CA}"/>
              </a:ext>
            </a:extLst>
          </p:cNvPr>
          <p:cNvPicPr>
            <a:picLocks noChangeAspect="1"/>
          </p:cNvPicPr>
          <p:nvPr/>
        </p:nvPicPr>
        <p:blipFill>
          <a:blip r:embed="rId2"/>
          <a:stretch>
            <a:fillRect/>
          </a:stretch>
        </p:blipFill>
        <p:spPr>
          <a:xfrm>
            <a:off x="394216" y="2638420"/>
            <a:ext cx="5476652" cy="2805953"/>
          </a:xfrm>
          <a:prstGeom prst="rect">
            <a:avLst/>
          </a:prstGeom>
        </p:spPr>
      </p:pic>
      <p:sp>
        <p:nvSpPr>
          <p:cNvPr id="10" name="TextBox 9">
            <a:extLst>
              <a:ext uri="{FF2B5EF4-FFF2-40B4-BE49-F238E27FC236}">
                <a16:creationId xmlns:a16="http://schemas.microsoft.com/office/drawing/2014/main" id="{8C820829-680B-8140-739F-471F248CB00B}"/>
              </a:ext>
            </a:extLst>
          </p:cNvPr>
          <p:cNvSpPr txBox="1"/>
          <p:nvPr/>
        </p:nvSpPr>
        <p:spPr>
          <a:xfrm>
            <a:off x="166256" y="6206836"/>
            <a:ext cx="11924144"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**For additional backflow incidents, please go to </a:t>
            </a:r>
            <a:r>
              <a:rPr lang="en-US">
                <a:latin typeface="Arial" panose="020B0604020202020204" pitchFamily="34" charset="0"/>
                <a:cs typeface="Arial" panose="020B0604020202020204" pitchFamily="34" charset="0"/>
                <a:hlinkClick r:id="rId3"/>
              </a:rPr>
              <a:t>https://www.durhamnc.gov/3089/Helpful-Links</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305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165F-9327-A886-D542-686385FD033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What Are Cross Connections?</a:t>
            </a:r>
          </a:p>
        </p:txBody>
      </p:sp>
      <p:sp>
        <p:nvSpPr>
          <p:cNvPr id="3" name="Content Placeholder 2">
            <a:extLst>
              <a:ext uri="{FF2B5EF4-FFF2-40B4-BE49-F238E27FC236}">
                <a16:creationId xmlns:a16="http://schemas.microsoft.com/office/drawing/2014/main" id="{DD002810-FB0D-D3A8-0153-00673C5306E9}"/>
              </a:ext>
            </a:extLst>
          </p:cNvPr>
          <p:cNvSpPr>
            <a:spLocks noGrp="1"/>
          </p:cNvSpPr>
          <p:nvPr>
            <p:ph sz="half" idx="1"/>
          </p:nvPr>
        </p:nvSpPr>
        <p:spPr/>
        <p:txBody>
          <a:bodyPr>
            <a:normAutofit/>
          </a:bodyPr>
          <a:lstStyle/>
          <a:p>
            <a:endParaRPr lang="en-US"/>
          </a:p>
        </p:txBody>
      </p:sp>
      <p:sp>
        <p:nvSpPr>
          <p:cNvPr id="4" name="Content Placeholder 3">
            <a:extLst>
              <a:ext uri="{FF2B5EF4-FFF2-40B4-BE49-F238E27FC236}">
                <a16:creationId xmlns:a16="http://schemas.microsoft.com/office/drawing/2014/main" id="{C94AF1F8-0652-936A-D412-7A5B88908EAF}"/>
              </a:ext>
            </a:extLst>
          </p:cNvPr>
          <p:cNvSpPr>
            <a:spLocks noGrp="1"/>
          </p:cNvSpPr>
          <p:nvPr>
            <p:ph sz="half" idx="2"/>
          </p:nvPr>
        </p:nvSpPr>
        <p:spPr/>
        <p:txBody>
          <a:bodyPr>
            <a:normAutofit/>
          </a:bodyPr>
          <a:lstStyle/>
          <a:p>
            <a:pPr marL="0" indent="0">
              <a:buNone/>
            </a:pPr>
            <a:r>
              <a:rPr lang="en-US" sz="1800">
                <a:latin typeface="Arial" panose="020B0604020202020204" pitchFamily="34" charset="0"/>
                <a:cs typeface="Arial" panose="020B0604020202020204" pitchFamily="34" charset="0"/>
              </a:rPr>
              <a:t>A cross connection is the physical link or connection between drinking water (potable) and non-drinking water (non-potable).</a:t>
            </a:r>
          </a:p>
          <a:p>
            <a:pPr marL="0" indent="0">
              <a:buNone/>
            </a:pPr>
            <a:r>
              <a:rPr lang="en-US" b="1" u="sng">
                <a:latin typeface="Arial" panose="020B0604020202020204" pitchFamily="34" charset="0"/>
                <a:cs typeface="Arial" panose="020B0604020202020204" pitchFamily="34" charset="0"/>
              </a:rPr>
              <a:t>Common Cross Connections</a:t>
            </a:r>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Lawn Irrigation, Swimming pools 	</a:t>
            </a:r>
          </a:p>
          <a:p>
            <a:r>
              <a:rPr lang="en-US">
                <a:latin typeface="Arial" panose="020B0604020202020204" pitchFamily="34" charset="0"/>
                <a:cs typeface="Arial" panose="020B0604020202020204" pitchFamily="34" charset="0"/>
              </a:rPr>
              <a:t>Chemical Stations</a:t>
            </a:r>
          </a:p>
          <a:p>
            <a:r>
              <a:rPr lang="en-US">
                <a:latin typeface="Arial" panose="020B0604020202020204" pitchFamily="34" charset="0"/>
                <a:cs typeface="Arial" panose="020B0604020202020204" pitchFamily="34" charset="0"/>
              </a:rPr>
              <a:t>Fire sprinklers </a:t>
            </a:r>
          </a:p>
          <a:p>
            <a:r>
              <a:rPr lang="en-US">
                <a:latin typeface="Arial" panose="020B0604020202020204" pitchFamily="34" charset="0"/>
                <a:cs typeface="Arial" panose="020B0604020202020204" pitchFamily="34" charset="0"/>
              </a:rPr>
              <a:t>Boilers, Chiller, any other HVAC Equipment</a:t>
            </a:r>
          </a:p>
          <a:p>
            <a:r>
              <a:rPr lang="en-US">
                <a:latin typeface="Arial" panose="020B0604020202020204" pitchFamily="34" charset="0"/>
                <a:cs typeface="Arial" panose="020B0604020202020204" pitchFamily="34" charset="0"/>
              </a:rPr>
              <a:t>Pedicure bowls </a:t>
            </a:r>
          </a:p>
          <a:p>
            <a:r>
              <a:rPr lang="en-US">
                <a:latin typeface="Arial" panose="020B0604020202020204" pitchFamily="34" charset="0"/>
                <a:cs typeface="Arial" panose="020B0604020202020204" pitchFamily="34" charset="0"/>
              </a:rPr>
              <a:t>Lab, Kitchen, Dental Equipment </a:t>
            </a:r>
          </a:p>
        </p:txBody>
      </p:sp>
      <p:grpSp>
        <p:nvGrpSpPr>
          <p:cNvPr id="5" name="Group 4">
            <a:extLst>
              <a:ext uri="{FF2B5EF4-FFF2-40B4-BE49-F238E27FC236}">
                <a16:creationId xmlns:a16="http://schemas.microsoft.com/office/drawing/2014/main" id="{F59EFFBF-4C86-8A02-2F76-2B6853560C05}"/>
              </a:ext>
            </a:extLst>
          </p:cNvPr>
          <p:cNvGrpSpPr/>
          <p:nvPr/>
        </p:nvGrpSpPr>
        <p:grpSpPr>
          <a:xfrm>
            <a:off x="561725" y="1684294"/>
            <a:ext cx="4801744" cy="4875412"/>
            <a:chOff x="969137" y="1563588"/>
            <a:chExt cx="4801744" cy="4875412"/>
          </a:xfrm>
        </p:grpSpPr>
        <p:grpSp>
          <p:nvGrpSpPr>
            <p:cNvPr id="6" name="Group 5">
              <a:extLst>
                <a:ext uri="{FF2B5EF4-FFF2-40B4-BE49-F238E27FC236}">
                  <a16:creationId xmlns:a16="http://schemas.microsoft.com/office/drawing/2014/main" id="{CD005612-E560-2BAE-6DC8-33B32ED9455B}"/>
                </a:ext>
              </a:extLst>
            </p:cNvPr>
            <p:cNvGrpSpPr/>
            <p:nvPr/>
          </p:nvGrpSpPr>
          <p:grpSpPr>
            <a:xfrm>
              <a:off x="969137" y="1563588"/>
              <a:ext cx="4801744" cy="4875412"/>
              <a:chOff x="969137" y="1664731"/>
              <a:chExt cx="4801744" cy="4875412"/>
            </a:xfrm>
          </p:grpSpPr>
          <p:pic>
            <p:nvPicPr>
              <p:cNvPr id="8" name="Picture 7">
                <a:extLst>
                  <a:ext uri="{FF2B5EF4-FFF2-40B4-BE49-F238E27FC236}">
                    <a16:creationId xmlns:a16="http://schemas.microsoft.com/office/drawing/2014/main" id="{F36DA6C7-40BD-FD51-82DB-871C39485CCB}"/>
                  </a:ext>
                </a:extLst>
              </p:cNvPr>
              <p:cNvPicPr>
                <a:picLocks noChangeAspect="1"/>
              </p:cNvPicPr>
              <p:nvPr/>
            </p:nvPicPr>
            <p:blipFill>
              <a:blip r:embed="rId2"/>
              <a:stretch>
                <a:fillRect/>
              </a:stretch>
            </p:blipFill>
            <p:spPr>
              <a:xfrm>
                <a:off x="969137" y="1664731"/>
                <a:ext cx="4801744" cy="4875412"/>
              </a:xfrm>
              <a:prstGeom prst="rect">
                <a:avLst/>
              </a:prstGeom>
            </p:spPr>
          </p:pic>
          <p:sp>
            <p:nvSpPr>
              <p:cNvPr id="9" name="Rectangle 8">
                <a:extLst>
                  <a:ext uri="{FF2B5EF4-FFF2-40B4-BE49-F238E27FC236}">
                    <a16:creationId xmlns:a16="http://schemas.microsoft.com/office/drawing/2014/main" id="{A0E2060B-3EFA-A94B-B36B-4654B965D97B}"/>
                  </a:ext>
                </a:extLst>
              </p:cNvPr>
              <p:cNvSpPr/>
              <p:nvPr/>
            </p:nvSpPr>
            <p:spPr>
              <a:xfrm>
                <a:off x="969137" y="5719763"/>
                <a:ext cx="1783588" cy="820380"/>
              </a:xfrm>
              <a:prstGeom prst="rect">
                <a:avLst/>
              </a:prstGeom>
              <a:solidFill>
                <a:srgbClr val="6A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12D8AF7-862F-18F7-0FF2-346CCD1343A7}"/>
                  </a:ext>
                </a:extLst>
              </p:cNvPr>
              <p:cNvSpPr/>
              <p:nvPr/>
            </p:nvSpPr>
            <p:spPr>
              <a:xfrm>
                <a:off x="1247774" y="1926767"/>
                <a:ext cx="981075" cy="949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784D114D-BADB-1729-92DB-33E0D8C8C035}"/>
                </a:ext>
              </a:extLst>
            </p:cNvPr>
            <p:cNvSpPr/>
            <p:nvPr/>
          </p:nvSpPr>
          <p:spPr>
            <a:xfrm>
              <a:off x="1370393" y="1774822"/>
              <a:ext cx="989393" cy="3016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5593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heel(1)">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heel(1)">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heel(1)">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heel(1)">
                                      <p:cBhvr>
                                        <p:cTn id="4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7A82-A4D1-8153-6047-90EFFCA98EBA}"/>
              </a:ext>
            </a:extLst>
          </p:cNvPr>
          <p:cNvSpPr>
            <a:spLocks noGrp="1"/>
          </p:cNvSpPr>
          <p:nvPr>
            <p:ph type="title"/>
          </p:nvPr>
        </p:nvSpPr>
        <p:spPr>
          <a:xfrm>
            <a:off x="539999" y="540000"/>
            <a:ext cx="9853961" cy="1196521"/>
          </a:xfrm>
        </p:spPr>
        <p:txBody>
          <a:bodyPr>
            <a:normAutofit fontScale="90000"/>
          </a:bodyPr>
          <a:lstStyle/>
          <a:p>
            <a:r>
              <a:rPr lang="en-US" sz="5300" b="1">
                <a:latin typeface="Arial" panose="020B0604020202020204" pitchFamily="34" charset="0"/>
                <a:cs typeface="Arial" panose="020B0604020202020204" pitchFamily="34" charset="0"/>
              </a:rPr>
              <a:t>Types of Cross Connections</a:t>
            </a:r>
            <a:br>
              <a:rPr lang="en-US"/>
            </a:br>
            <a:endParaRPr lang="en-US"/>
          </a:p>
        </p:txBody>
      </p:sp>
      <p:pic>
        <p:nvPicPr>
          <p:cNvPr id="5" name="Content Placeholder 6">
            <a:extLst>
              <a:ext uri="{FF2B5EF4-FFF2-40B4-BE49-F238E27FC236}">
                <a16:creationId xmlns:a16="http://schemas.microsoft.com/office/drawing/2014/main" id="{B9511213-DB41-BE5C-1025-FA4DAC6151B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93" b="2393"/>
          <a:stretch>
            <a:fillRect/>
          </a:stretch>
        </p:blipFill>
        <p:spPr>
          <a:xfrm>
            <a:off x="4179117" y="2351318"/>
            <a:ext cx="7462021" cy="3966682"/>
          </a:xfrm>
          <a:prstGeom prst="rect">
            <a:avLst/>
          </a:prstGeom>
        </p:spPr>
      </p:pic>
      <p:sp>
        <p:nvSpPr>
          <p:cNvPr id="9" name="TextBox 8">
            <a:extLst>
              <a:ext uri="{FF2B5EF4-FFF2-40B4-BE49-F238E27FC236}">
                <a16:creationId xmlns:a16="http://schemas.microsoft.com/office/drawing/2014/main" id="{812A209F-EE90-B641-F992-E6F5413D97B2}"/>
              </a:ext>
            </a:extLst>
          </p:cNvPr>
          <p:cNvSpPr txBox="1"/>
          <p:nvPr/>
        </p:nvSpPr>
        <p:spPr>
          <a:xfrm>
            <a:off x="148732" y="3055825"/>
            <a:ext cx="4068661" cy="1569660"/>
          </a:xfrm>
          <a:prstGeom prst="rect">
            <a:avLst/>
          </a:prstGeom>
          <a:noFill/>
        </p:spPr>
        <p:txBody>
          <a:bodyPr wrap="square" rtlCol="0">
            <a:spAutoFit/>
          </a:bodyPr>
          <a:lstStyle/>
          <a:p>
            <a:r>
              <a:rPr lang="en-US" sz="2400" b="1" u="sng">
                <a:latin typeface="Arial" panose="020B0604020202020204" pitchFamily="34" charset="0"/>
                <a:cs typeface="Arial" panose="020B0604020202020204" pitchFamily="34" charset="0"/>
              </a:rPr>
              <a:t>Direct</a:t>
            </a:r>
            <a:r>
              <a:rPr lang="en-US" sz="2400">
                <a:latin typeface="Arial" panose="020B0604020202020204" pitchFamily="34" charset="0"/>
                <a:cs typeface="Arial" panose="020B0604020202020204" pitchFamily="34" charset="0"/>
              </a:rPr>
              <a:t> Cross Connection</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clean and dirty water are  </a:t>
            </a:r>
            <a:r>
              <a:rPr lang="en-US" b="1" u="sng">
                <a:latin typeface="Arial" panose="020B0604020202020204" pitchFamily="34" charset="0"/>
                <a:cs typeface="Arial" panose="020B0604020202020204" pitchFamily="34" charset="0"/>
              </a:rPr>
              <a:t>directly connected </a:t>
            </a:r>
            <a:r>
              <a:rPr lang="en-US">
                <a:latin typeface="Arial" panose="020B0604020202020204" pitchFamily="34" charset="0"/>
                <a:cs typeface="Arial" panose="020B0604020202020204" pitchFamily="34" charset="0"/>
              </a:rPr>
              <a:t>without backflow protection in between them</a:t>
            </a:r>
          </a:p>
        </p:txBody>
      </p:sp>
      <p:sp>
        <p:nvSpPr>
          <p:cNvPr id="10" name="TextBox 9">
            <a:extLst>
              <a:ext uri="{FF2B5EF4-FFF2-40B4-BE49-F238E27FC236}">
                <a16:creationId xmlns:a16="http://schemas.microsoft.com/office/drawing/2014/main" id="{291668F4-1F13-D281-485A-F2559F9727D5}"/>
              </a:ext>
            </a:extLst>
          </p:cNvPr>
          <p:cNvSpPr txBox="1"/>
          <p:nvPr/>
        </p:nvSpPr>
        <p:spPr>
          <a:xfrm>
            <a:off x="7974607" y="1352797"/>
            <a:ext cx="4068661" cy="1846659"/>
          </a:xfrm>
          <a:prstGeom prst="rect">
            <a:avLst/>
          </a:prstGeom>
          <a:noFill/>
        </p:spPr>
        <p:txBody>
          <a:bodyPr wrap="square" rtlCol="0">
            <a:spAutoFit/>
          </a:bodyPr>
          <a:lstStyle/>
          <a:p>
            <a:r>
              <a:rPr lang="en-US" sz="2400" b="1" u="sng">
                <a:latin typeface="Arial" panose="020B0604020202020204" pitchFamily="34" charset="0"/>
                <a:cs typeface="Arial" panose="020B0604020202020204" pitchFamily="34" charset="0"/>
              </a:rPr>
              <a:t>Indirect</a:t>
            </a:r>
            <a:r>
              <a:rPr lang="en-US" sz="2400">
                <a:latin typeface="Arial" panose="020B0604020202020204" pitchFamily="34" charset="0"/>
                <a:cs typeface="Arial" panose="020B0604020202020204" pitchFamily="34" charset="0"/>
              </a:rPr>
              <a:t> Cross Connection</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there's a separation or gap between the clean and dirty water, but the possibility of them mixing may still exist under certain conditions</a:t>
            </a:r>
          </a:p>
        </p:txBody>
      </p:sp>
      <p:sp>
        <p:nvSpPr>
          <p:cNvPr id="11" name="Arrow: Right 10">
            <a:extLst>
              <a:ext uri="{FF2B5EF4-FFF2-40B4-BE49-F238E27FC236}">
                <a16:creationId xmlns:a16="http://schemas.microsoft.com/office/drawing/2014/main" id="{1C9B4281-B721-65B4-129E-61FF2705842E}"/>
              </a:ext>
            </a:extLst>
          </p:cNvPr>
          <p:cNvSpPr/>
          <p:nvPr/>
        </p:nvSpPr>
        <p:spPr>
          <a:xfrm rot="967667">
            <a:off x="3617082" y="4653368"/>
            <a:ext cx="1982183" cy="15227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903858D-604B-50E6-F9C1-4600DDE976AE}"/>
              </a:ext>
            </a:extLst>
          </p:cNvPr>
          <p:cNvSpPr/>
          <p:nvPr/>
        </p:nvSpPr>
        <p:spPr>
          <a:xfrm rot="7930138">
            <a:off x="7573514" y="4042341"/>
            <a:ext cx="2414241" cy="14225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E7E1DD5-25F7-646D-D51B-5588B70DB816}"/>
              </a:ext>
            </a:extLst>
          </p:cNvPr>
          <p:cNvPicPr>
            <a:picLocks noChangeAspect="1"/>
          </p:cNvPicPr>
          <p:nvPr/>
        </p:nvPicPr>
        <p:blipFill>
          <a:blip r:embed="rId3"/>
          <a:stretch>
            <a:fillRect/>
          </a:stretch>
        </p:blipFill>
        <p:spPr>
          <a:xfrm>
            <a:off x="8376739" y="4872998"/>
            <a:ext cx="403895" cy="365792"/>
          </a:xfrm>
          <a:prstGeom prst="rect">
            <a:avLst/>
          </a:prstGeom>
        </p:spPr>
      </p:pic>
      <p:pic>
        <p:nvPicPr>
          <p:cNvPr id="15" name="Picture 14">
            <a:extLst>
              <a:ext uri="{FF2B5EF4-FFF2-40B4-BE49-F238E27FC236}">
                <a16:creationId xmlns:a16="http://schemas.microsoft.com/office/drawing/2014/main" id="{14B7FF8A-B317-9458-0E4E-6C26F1507C7F}"/>
              </a:ext>
            </a:extLst>
          </p:cNvPr>
          <p:cNvPicPr>
            <a:picLocks noChangeAspect="1"/>
          </p:cNvPicPr>
          <p:nvPr/>
        </p:nvPicPr>
        <p:blipFill>
          <a:blip r:embed="rId3"/>
          <a:stretch>
            <a:fillRect/>
          </a:stretch>
        </p:blipFill>
        <p:spPr>
          <a:xfrm>
            <a:off x="10008938" y="4872998"/>
            <a:ext cx="403895" cy="365792"/>
          </a:xfrm>
          <a:prstGeom prst="rect">
            <a:avLst/>
          </a:prstGeom>
        </p:spPr>
      </p:pic>
    </p:spTree>
    <p:extLst>
      <p:ext uri="{BB962C8B-B14F-4D97-AF65-F5344CB8AC3E}">
        <p14:creationId xmlns:p14="http://schemas.microsoft.com/office/powerpoint/2010/main" val="95145153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1" name="Rectangle 10">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4" name="Group 13">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6" name="Rectangle 15">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9" name="Rectangle 18">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1" name="Group 20">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2" name="Rectangle 21">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0" name="Rectangle 29">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8" name="Rectangle 27">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359B1473-AE03-8446-2561-0137061E4ACB}"/>
              </a:ext>
            </a:extLst>
          </p:cNvPr>
          <p:cNvSpPr>
            <a:spLocks noGrp="1"/>
          </p:cNvSpPr>
          <p:nvPr>
            <p:ph type="title"/>
          </p:nvPr>
        </p:nvSpPr>
        <p:spPr>
          <a:xfrm>
            <a:off x="7086315" y="540000"/>
            <a:ext cx="4554821" cy="2186096"/>
          </a:xfrm>
        </p:spPr>
        <p:txBody>
          <a:bodyPr vert="horz" lIns="91440" tIns="45720" rIns="91440" bIns="45720" rtlCol="0" anchor="b">
            <a:normAutofit fontScale="90000"/>
          </a:bodyPr>
          <a:lstStyle/>
          <a:p>
            <a:r>
              <a:rPr lang="en-US" sz="6700">
                <a:latin typeface="Arial" panose="020B0604020202020204" pitchFamily="34" charset="0"/>
                <a:cs typeface="Arial" panose="020B0604020202020204" pitchFamily="34" charset="0"/>
              </a:rPr>
              <a:t>What is Backflow?</a:t>
            </a:r>
            <a:br>
              <a:rPr lang="en-US" sz="4700"/>
            </a:br>
            <a:endParaRPr lang="en-US" sz="4700"/>
          </a:p>
        </p:txBody>
      </p:sp>
      <p:pic>
        <p:nvPicPr>
          <p:cNvPr id="5" name="Content Placeholder 4" descr="A close-up of a child drinking water&#10;&#10;Description automatically generated">
            <a:extLst>
              <a:ext uri="{FF2B5EF4-FFF2-40B4-BE49-F238E27FC236}">
                <a16:creationId xmlns:a16="http://schemas.microsoft.com/office/drawing/2014/main" id="{181075D7-8310-4FD8-BF1A-9ABBCBF430C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3425" r="6097"/>
          <a:stretch/>
        </p:blipFill>
        <p:spPr>
          <a:xfrm>
            <a:off x="20" y="10"/>
            <a:ext cx="6444556" cy="6857990"/>
          </a:xfrm>
          <a:prstGeom prst="rect">
            <a:avLst/>
          </a:prstGeom>
        </p:spPr>
      </p:pic>
      <p:sp>
        <p:nvSpPr>
          <p:cNvPr id="3" name="Content Placeholder 2">
            <a:extLst>
              <a:ext uri="{FF2B5EF4-FFF2-40B4-BE49-F238E27FC236}">
                <a16:creationId xmlns:a16="http://schemas.microsoft.com/office/drawing/2014/main" id="{728E061A-E3B3-0969-B83D-2E3721479FEB}"/>
              </a:ext>
            </a:extLst>
          </p:cNvPr>
          <p:cNvSpPr>
            <a:spLocks noGrp="1"/>
          </p:cNvSpPr>
          <p:nvPr>
            <p:ph sz="half" idx="1"/>
          </p:nvPr>
        </p:nvSpPr>
        <p:spPr>
          <a:xfrm>
            <a:off x="7104063" y="2947121"/>
            <a:ext cx="4537073" cy="1640992"/>
          </a:xfrm>
        </p:spPr>
        <p:txBody>
          <a:bodyPr vert="horz" lIns="91440" tIns="45720" rIns="91440" bIns="45720" rtlCol="0" anchor="t">
            <a:normAutofit fontScale="85000" lnSpcReduction="20000"/>
          </a:bodyPr>
          <a:lstStyle/>
          <a:p>
            <a:r>
              <a:rPr lang="en-US" sz="2800" b="1">
                <a:latin typeface="Arial" panose="020B0604020202020204" pitchFamily="34" charset="0"/>
                <a:cs typeface="Arial" panose="020B0604020202020204" pitchFamily="34" charset="0"/>
              </a:rPr>
              <a:t>Backflow: </a:t>
            </a:r>
            <a:r>
              <a:rPr lang="en-US" sz="2800">
                <a:latin typeface="Arial" panose="020B0604020202020204" pitchFamily="34" charset="0"/>
                <a:cs typeface="Arial" panose="020B0604020202020204" pitchFamily="34" charset="0"/>
              </a:rPr>
              <a:t>the reverse flow of water or other substance into a public water system from an unintended source.  </a:t>
            </a:r>
          </a:p>
          <a:p>
            <a:endParaRPr lang="en-US"/>
          </a:p>
        </p:txBody>
      </p:sp>
    </p:spTree>
    <p:extLst>
      <p:ext uri="{BB962C8B-B14F-4D97-AF65-F5344CB8AC3E}">
        <p14:creationId xmlns:p14="http://schemas.microsoft.com/office/powerpoint/2010/main" val="4121882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CEAF6-6D0A-85CC-3357-394526D1EE0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024DB8A-456F-BFF8-76E4-084BD80EB6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1" name="Rectangle 10">
              <a:extLst>
                <a:ext uri="{FF2B5EF4-FFF2-40B4-BE49-F238E27FC236}">
                  <a16:creationId xmlns:a16="http://schemas.microsoft.com/office/drawing/2014/main" id="{69824196-7427-92DB-6339-C4BB4BA67D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29181C3B-E55C-5261-E2F8-B6CEC61F18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155C34D0-5107-F424-B637-CD04B596C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4" name="Group 13">
              <a:extLst>
                <a:ext uri="{FF2B5EF4-FFF2-40B4-BE49-F238E27FC236}">
                  <a16:creationId xmlns:a16="http://schemas.microsoft.com/office/drawing/2014/main" id="{D6152304-F27A-8DBB-D1E0-0A8D16577B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6" name="Rectangle 15">
                <a:extLst>
                  <a:ext uri="{FF2B5EF4-FFF2-40B4-BE49-F238E27FC236}">
                    <a16:creationId xmlns:a16="http://schemas.microsoft.com/office/drawing/2014/main" id="{34A763BA-E7E8-8AC5-C332-CDCAC20B3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3B5A225E-1D07-1671-33DD-8F07570E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931142A-35CB-5EDC-2202-681DA9DB26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9" name="Rectangle 18">
            <a:extLst>
              <a:ext uri="{FF2B5EF4-FFF2-40B4-BE49-F238E27FC236}">
                <a16:creationId xmlns:a16="http://schemas.microsoft.com/office/drawing/2014/main" id="{524897F8-06A3-2E51-FE51-D85CB5709D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1" name="Group 20">
            <a:extLst>
              <a:ext uri="{FF2B5EF4-FFF2-40B4-BE49-F238E27FC236}">
                <a16:creationId xmlns:a16="http://schemas.microsoft.com/office/drawing/2014/main" id="{2B11E5A9-0302-C646-D7F4-4516C3D555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2" name="Rectangle 21">
              <a:extLst>
                <a:ext uri="{FF2B5EF4-FFF2-40B4-BE49-F238E27FC236}">
                  <a16:creationId xmlns:a16="http://schemas.microsoft.com/office/drawing/2014/main" id="{40730682-45D4-2438-0366-540CEC05DA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0EBD4D-C6DB-AD94-DF68-C60617F5BA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33C5507-5612-5AB8-61BB-103AD3255DF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E38C5A9-B94F-DCEA-5EF2-BD8E1A8866E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0" name="Rectangle 29">
                <a:extLst>
                  <a:ext uri="{FF2B5EF4-FFF2-40B4-BE49-F238E27FC236}">
                    <a16:creationId xmlns:a16="http://schemas.microsoft.com/office/drawing/2014/main" id="{C6769C22-93D7-B52D-BA5E-809217C00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8F8BD2-055A-88AD-8DCC-D43AE2975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FFE39EA-AEEA-5CCB-3A54-A9E9052E5E7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8" name="Rectangle 27">
                <a:extLst>
                  <a:ext uri="{FF2B5EF4-FFF2-40B4-BE49-F238E27FC236}">
                    <a16:creationId xmlns:a16="http://schemas.microsoft.com/office/drawing/2014/main" id="{19E8740A-EB1C-99B3-1BEF-1C9C219E5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0DBDB3-6389-9047-D9D4-CBB04D4A4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0C55D00-39A9-7948-8C1E-983DF85B1C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F4E13029-0317-E934-C378-2CEBFF10D8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C30CE958-C51C-9EA5-4287-F731B402D7BC}"/>
              </a:ext>
            </a:extLst>
          </p:cNvPr>
          <p:cNvSpPr>
            <a:spLocks noGrp="1"/>
          </p:cNvSpPr>
          <p:nvPr>
            <p:ph type="title"/>
          </p:nvPr>
        </p:nvSpPr>
        <p:spPr>
          <a:xfrm>
            <a:off x="589474" y="402554"/>
            <a:ext cx="7320806" cy="2186096"/>
          </a:xfrm>
        </p:spPr>
        <p:txBody>
          <a:bodyPr vert="horz" lIns="91440" tIns="45720" rIns="91440" bIns="45720" rtlCol="0" anchor="b">
            <a:normAutofit/>
          </a:bodyPr>
          <a:lstStyle/>
          <a:p>
            <a:r>
              <a:rPr lang="en-US" sz="4800" b="1">
                <a:latin typeface="Arial" panose="020B0604020202020204" pitchFamily="34" charset="0"/>
                <a:cs typeface="Arial" panose="020B0604020202020204" pitchFamily="34" charset="0"/>
              </a:rPr>
              <a:t>What Causes Backflow?</a:t>
            </a:r>
            <a:br>
              <a:rPr lang="en-US" sz="4700"/>
            </a:br>
            <a:endParaRPr lang="en-US" sz="4700"/>
          </a:p>
        </p:txBody>
      </p:sp>
      <p:sp>
        <p:nvSpPr>
          <p:cNvPr id="9" name="Content Placeholder 7">
            <a:extLst>
              <a:ext uri="{FF2B5EF4-FFF2-40B4-BE49-F238E27FC236}">
                <a16:creationId xmlns:a16="http://schemas.microsoft.com/office/drawing/2014/main" id="{DFD5FE8B-CAD5-14DE-0298-C6975231E5EB}"/>
              </a:ext>
            </a:extLst>
          </p:cNvPr>
          <p:cNvSpPr>
            <a:spLocks noGrp="1"/>
          </p:cNvSpPr>
          <p:nvPr>
            <p:ph sz="half" idx="1"/>
          </p:nvPr>
        </p:nvSpPr>
        <p:spPr>
          <a:xfrm>
            <a:off x="1182688" y="2946400"/>
            <a:ext cx="10458450" cy="3362325"/>
          </a:xfrm>
        </p:spPr>
        <p:txBody>
          <a:bodyPr/>
          <a:lstStyle/>
          <a:p>
            <a:pPr marL="0" indent="0">
              <a:buNone/>
            </a:pPr>
            <a:r>
              <a:rPr lang="en-US" sz="2000" dirty="0">
                <a:latin typeface="Arial" panose="020B0604020202020204" pitchFamily="34" charset="0"/>
                <a:cs typeface="Arial" panose="020B0604020202020204" pitchFamily="34" charset="0"/>
              </a:rPr>
              <a:t>Backflow events occur when water in a pipe flows in the opposite direction, which can cause contaminated water to mix with clean drinking water.  Backflow occurs for one of two reasons:</a:t>
            </a:r>
          </a:p>
          <a:p>
            <a:pPr marL="514350" indent="-514350">
              <a:spcBef>
                <a:spcPts val="1800"/>
              </a:spcBef>
              <a:spcAft>
                <a:spcPts val="1200"/>
              </a:spcAft>
              <a:buFont typeface="+mj-lt"/>
              <a:buAutoNum type="arabicPeriod"/>
            </a:pPr>
            <a:r>
              <a:rPr lang="en-US" sz="1800" dirty="0">
                <a:latin typeface="Arial" panose="020B0604020202020204" pitchFamily="34" charset="0"/>
                <a:cs typeface="Arial" panose="020B0604020202020204" pitchFamily="34" charset="0"/>
              </a:rPr>
              <a:t>Backsiphonage – water is </a:t>
            </a:r>
            <a:r>
              <a:rPr lang="en-US" sz="1800" b="1" u="sng" dirty="0">
                <a:latin typeface="Arial" panose="020B0604020202020204" pitchFamily="34" charset="0"/>
                <a:cs typeface="Arial" panose="020B0604020202020204" pitchFamily="34" charset="0"/>
              </a:rPr>
              <a:t>siphoned</a:t>
            </a:r>
            <a:r>
              <a:rPr lang="en-US" sz="1800" dirty="0">
                <a:latin typeface="Arial" panose="020B0604020202020204" pitchFamily="34" charset="0"/>
                <a:cs typeface="Arial" panose="020B0604020202020204" pitchFamily="34" charset="0"/>
              </a:rPr>
              <a:t> backwards in the wrong direction.</a:t>
            </a:r>
          </a:p>
          <a:p>
            <a:pPr marL="514350" indent="-514350">
              <a:spcAft>
                <a:spcPts val="1200"/>
              </a:spcAft>
              <a:buFont typeface="+mj-lt"/>
              <a:buAutoNum type="arabicPeriod"/>
            </a:pPr>
            <a:r>
              <a:rPr lang="en-US" sz="1800" dirty="0">
                <a:latin typeface="Arial" panose="020B0604020202020204" pitchFamily="34" charset="0"/>
                <a:cs typeface="Arial" panose="020B0604020202020204" pitchFamily="34" charset="0"/>
              </a:rPr>
              <a:t>Backpressure – water is </a:t>
            </a:r>
            <a:r>
              <a:rPr lang="en-US" sz="1800" b="1" u="sng" dirty="0">
                <a:latin typeface="Arial" panose="020B0604020202020204" pitchFamily="34" charset="0"/>
                <a:cs typeface="Arial" panose="020B0604020202020204" pitchFamily="34" charset="0"/>
              </a:rPr>
              <a:t>pushed</a:t>
            </a:r>
            <a:r>
              <a:rPr lang="en-US" sz="1800" dirty="0">
                <a:latin typeface="Arial" panose="020B0604020202020204" pitchFamily="34" charset="0"/>
                <a:cs typeface="Arial" panose="020B0604020202020204" pitchFamily="34" charset="0"/>
              </a:rPr>
              <a:t> backwards in the wrong direction.</a:t>
            </a:r>
          </a:p>
        </p:txBody>
      </p:sp>
    </p:spTree>
    <p:extLst>
      <p:ext uri="{BB962C8B-B14F-4D97-AF65-F5344CB8AC3E}">
        <p14:creationId xmlns:p14="http://schemas.microsoft.com/office/powerpoint/2010/main" val="1593876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787F-537C-2110-5822-4ACE1A88A75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AAABEA0-B4A5-D9FF-F41F-731189D643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6029" y="1248909"/>
            <a:ext cx="8921977" cy="5211904"/>
          </a:xfrm>
          <a:prstGeom prst="rect">
            <a:avLst/>
          </a:prstGeom>
        </p:spPr>
      </p:pic>
      <p:sp>
        <p:nvSpPr>
          <p:cNvPr id="2" name="Title 1">
            <a:extLst>
              <a:ext uri="{FF2B5EF4-FFF2-40B4-BE49-F238E27FC236}">
                <a16:creationId xmlns:a16="http://schemas.microsoft.com/office/drawing/2014/main" id="{E30F0FEE-08A2-5C0D-8181-D1222D061FE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What is Backsiphonage?</a:t>
            </a:r>
          </a:p>
        </p:txBody>
      </p:sp>
      <p:sp>
        <p:nvSpPr>
          <p:cNvPr id="4" name="Content Placeholder 3">
            <a:extLst>
              <a:ext uri="{FF2B5EF4-FFF2-40B4-BE49-F238E27FC236}">
                <a16:creationId xmlns:a16="http://schemas.microsoft.com/office/drawing/2014/main" id="{746CC5A3-791F-2456-35C0-3141BA8C0F25}"/>
              </a:ext>
            </a:extLst>
          </p:cNvPr>
          <p:cNvSpPr>
            <a:spLocks noGrp="1"/>
          </p:cNvSpPr>
          <p:nvPr>
            <p:ph sz="half" idx="2"/>
          </p:nvPr>
        </p:nvSpPr>
        <p:spPr>
          <a:xfrm>
            <a:off x="540000" y="2506277"/>
            <a:ext cx="5437186" cy="1845446"/>
          </a:xfrm>
        </p:spPr>
        <p:txBody>
          <a:bodyPr/>
          <a:lstStyle/>
          <a:p>
            <a:pPr marL="0" indent="0">
              <a:buNone/>
            </a:pPr>
            <a:r>
              <a:rPr lang="en-US">
                <a:latin typeface="Arial" panose="020B0604020202020204" pitchFamily="34" charset="0"/>
                <a:cs typeface="Arial" panose="020B0604020202020204" pitchFamily="34" charset="0"/>
              </a:rPr>
              <a:t>Backflow caused by a drop in pressure, resulting in a vacuum-like effect which can pull contaminants into the drinking water supply</a:t>
            </a:r>
          </a:p>
        </p:txBody>
      </p:sp>
      <p:sp>
        <p:nvSpPr>
          <p:cNvPr id="11" name="Content Placeholder 3">
            <a:extLst>
              <a:ext uri="{FF2B5EF4-FFF2-40B4-BE49-F238E27FC236}">
                <a16:creationId xmlns:a16="http://schemas.microsoft.com/office/drawing/2014/main" id="{760AD044-4366-1773-0993-62210D2D7533}"/>
              </a:ext>
            </a:extLst>
          </p:cNvPr>
          <p:cNvSpPr txBox="1">
            <a:spLocks/>
          </p:cNvSpPr>
          <p:nvPr/>
        </p:nvSpPr>
        <p:spPr>
          <a:xfrm>
            <a:off x="402643" y="1749599"/>
            <a:ext cx="5437186" cy="592547"/>
          </a:xfrm>
          <a:prstGeom prst="rect">
            <a:avLst/>
          </a:prstGeom>
        </p:spPr>
        <p:txBody>
          <a:bodyPr vert="horz" lIns="91440" tIns="45720" rIns="91440" bIns="45720" rtlCol="0">
            <a:normAutofit/>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latin typeface="Arial" panose="020B0604020202020204" pitchFamily="34" charset="0"/>
                <a:cs typeface="Arial" panose="020B0604020202020204" pitchFamily="34" charset="0"/>
              </a:rPr>
              <a:t>Backsiphonage</a:t>
            </a:r>
          </a:p>
        </p:txBody>
      </p:sp>
      <p:pic>
        <p:nvPicPr>
          <p:cNvPr id="15" name="Picture 14">
            <a:extLst>
              <a:ext uri="{FF2B5EF4-FFF2-40B4-BE49-F238E27FC236}">
                <a16:creationId xmlns:a16="http://schemas.microsoft.com/office/drawing/2014/main" id="{89870425-CA7E-5AF2-4D61-7C11E6EFFB06}"/>
              </a:ext>
            </a:extLst>
          </p:cNvPr>
          <p:cNvPicPr>
            <a:picLocks noChangeAspect="1"/>
          </p:cNvPicPr>
          <p:nvPr/>
        </p:nvPicPr>
        <p:blipFill>
          <a:blip r:embed="rId3"/>
          <a:stretch>
            <a:fillRect/>
          </a:stretch>
        </p:blipFill>
        <p:spPr>
          <a:xfrm>
            <a:off x="9426767" y="658913"/>
            <a:ext cx="2225233" cy="1386960"/>
          </a:xfrm>
          <a:prstGeom prst="rect">
            <a:avLst/>
          </a:prstGeom>
        </p:spPr>
      </p:pic>
      <p:pic>
        <p:nvPicPr>
          <p:cNvPr id="17" name="Picture 16">
            <a:extLst>
              <a:ext uri="{FF2B5EF4-FFF2-40B4-BE49-F238E27FC236}">
                <a16:creationId xmlns:a16="http://schemas.microsoft.com/office/drawing/2014/main" id="{7A4A1B84-6273-0DBE-AFFE-FEDE1ABD293B}"/>
              </a:ext>
            </a:extLst>
          </p:cNvPr>
          <p:cNvPicPr>
            <a:picLocks noChangeAspect="1"/>
          </p:cNvPicPr>
          <p:nvPr/>
        </p:nvPicPr>
        <p:blipFill>
          <a:blip r:embed="rId4"/>
          <a:stretch>
            <a:fillRect/>
          </a:stretch>
        </p:blipFill>
        <p:spPr>
          <a:xfrm>
            <a:off x="297991" y="5289618"/>
            <a:ext cx="2095682" cy="1371719"/>
          </a:xfrm>
          <a:prstGeom prst="rect">
            <a:avLst/>
          </a:prstGeom>
        </p:spPr>
      </p:pic>
      <p:cxnSp>
        <p:nvCxnSpPr>
          <p:cNvPr id="19" name="Straight Arrow Connector 18">
            <a:extLst>
              <a:ext uri="{FF2B5EF4-FFF2-40B4-BE49-F238E27FC236}">
                <a16:creationId xmlns:a16="http://schemas.microsoft.com/office/drawing/2014/main" id="{03C4C90B-BF8A-3D2A-666B-224C86672D62}"/>
              </a:ext>
            </a:extLst>
          </p:cNvPr>
          <p:cNvCxnSpPr>
            <a:cxnSpLocks/>
          </p:cNvCxnSpPr>
          <p:nvPr/>
        </p:nvCxnSpPr>
        <p:spPr>
          <a:xfrm>
            <a:off x="2295144" y="4936598"/>
            <a:ext cx="1127564" cy="742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08001AB-8AF9-8D68-5FDE-98D1A61BFECA}"/>
              </a:ext>
            </a:extLst>
          </p:cNvPr>
          <p:cNvPicPr>
            <a:picLocks noChangeAspect="1"/>
          </p:cNvPicPr>
          <p:nvPr/>
        </p:nvPicPr>
        <p:blipFill>
          <a:blip r:embed="rId5"/>
          <a:srcRect t="17837" r="55637"/>
          <a:stretch/>
        </p:blipFill>
        <p:spPr>
          <a:xfrm>
            <a:off x="235250" y="3718386"/>
            <a:ext cx="2221163" cy="1390015"/>
          </a:xfrm>
          <a:prstGeom prst="rect">
            <a:avLst/>
          </a:prstGeom>
        </p:spPr>
      </p:pic>
    </p:spTree>
    <p:extLst>
      <p:ext uri="{BB962C8B-B14F-4D97-AF65-F5344CB8AC3E}">
        <p14:creationId xmlns:p14="http://schemas.microsoft.com/office/powerpoint/2010/main" val="1366322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3483C-2319-13F0-7CA3-596A5E52A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DF0CF-326E-F07E-D983-7A613D13C899}"/>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What is Backpressure?</a:t>
            </a:r>
          </a:p>
        </p:txBody>
      </p:sp>
      <p:sp>
        <p:nvSpPr>
          <p:cNvPr id="4" name="Content Placeholder 3">
            <a:extLst>
              <a:ext uri="{FF2B5EF4-FFF2-40B4-BE49-F238E27FC236}">
                <a16:creationId xmlns:a16="http://schemas.microsoft.com/office/drawing/2014/main" id="{2942BEB9-EF5C-8C1D-BB90-5427D454F6CB}"/>
              </a:ext>
            </a:extLst>
          </p:cNvPr>
          <p:cNvSpPr>
            <a:spLocks noGrp="1"/>
          </p:cNvSpPr>
          <p:nvPr>
            <p:ph sz="half" idx="2"/>
          </p:nvPr>
        </p:nvSpPr>
        <p:spPr>
          <a:xfrm>
            <a:off x="471322" y="2506277"/>
            <a:ext cx="5437186" cy="1845446"/>
          </a:xfrm>
        </p:spPr>
        <p:txBody>
          <a:bodyPr/>
          <a:lstStyle/>
          <a:p>
            <a:pPr marL="0" indent="0">
              <a:buNone/>
            </a:pPr>
            <a:r>
              <a:rPr lang="en-US" dirty="0">
                <a:latin typeface="Arial" panose="020B0604020202020204" pitchFamily="34" charset="0"/>
                <a:cs typeface="Arial" panose="020B0604020202020204" pitchFamily="34" charset="0"/>
              </a:rPr>
              <a:t>Backflow caused when the customers plumbing side water pressure is HIGHER than the supply side.  This usually occurs because of pumps, thermal expansion, or even lawn sprinkler systems on a sloped area. </a:t>
            </a:r>
          </a:p>
        </p:txBody>
      </p:sp>
      <p:sp>
        <p:nvSpPr>
          <p:cNvPr id="11" name="Content Placeholder 3">
            <a:extLst>
              <a:ext uri="{FF2B5EF4-FFF2-40B4-BE49-F238E27FC236}">
                <a16:creationId xmlns:a16="http://schemas.microsoft.com/office/drawing/2014/main" id="{56C80D8B-29B6-4E78-672B-5E335330635C}"/>
              </a:ext>
            </a:extLst>
          </p:cNvPr>
          <p:cNvSpPr txBox="1">
            <a:spLocks/>
          </p:cNvSpPr>
          <p:nvPr/>
        </p:nvSpPr>
        <p:spPr>
          <a:xfrm>
            <a:off x="402643" y="1749599"/>
            <a:ext cx="5437186" cy="592547"/>
          </a:xfrm>
          <a:prstGeom prst="rect">
            <a:avLst/>
          </a:prstGeom>
        </p:spPr>
        <p:txBody>
          <a:bodyPr vert="horz" lIns="91440" tIns="45720" rIns="91440" bIns="45720" rtlCol="0">
            <a:normAutofit/>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latin typeface="Arial" panose="020B0604020202020204" pitchFamily="34" charset="0"/>
                <a:cs typeface="Arial" panose="020B0604020202020204" pitchFamily="34" charset="0"/>
              </a:rPr>
              <a:t>Backpressure</a:t>
            </a:r>
          </a:p>
        </p:txBody>
      </p:sp>
      <p:pic>
        <p:nvPicPr>
          <p:cNvPr id="3" name="Picture 2">
            <a:extLst>
              <a:ext uri="{FF2B5EF4-FFF2-40B4-BE49-F238E27FC236}">
                <a16:creationId xmlns:a16="http://schemas.microsoft.com/office/drawing/2014/main" id="{E706A0F3-4452-8BF5-5CC9-73991A1E3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829" y="1393740"/>
            <a:ext cx="6333980" cy="3232474"/>
          </a:xfrm>
          <a:prstGeom prst="rect">
            <a:avLst/>
          </a:prstGeom>
          <a:ln>
            <a:noFill/>
          </a:ln>
        </p:spPr>
      </p:pic>
      <p:pic>
        <p:nvPicPr>
          <p:cNvPr id="6" name="Picture 5">
            <a:extLst>
              <a:ext uri="{FF2B5EF4-FFF2-40B4-BE49-F238E27FC236}">
                <a16:creationId xmlns:a16="http://schemas.microsoft.com/office/drawing/2014/main" id="{9206D235-BED1-85FE-0861-0ADD166E843F}"/>
              </a:ext>
            </a:extLst>
          </p:cNvPr>
          <p:cNvPicPr>
            <a:picLocks noChangeAspect="1"/>
          </p:cNvPicPr>
          <p:nvPr/>
        </p:nvPicPr>
        <p:blipFill>
          <a:blip r:embed="rId3"/>
          <a:srcRect l="52904" t="17837"/>
          <a:stretch/>
        </p:blipFill>
        <p:spPr>
          <a:xfrm>
            <a:off x="1770076" y="4626214"/>
            <a:ext cx="3204596" cy="1889092"/>
          </a:xfrm>
          <a:prstGeom prst="rect">
            <a:avLst/>
          </a:prstGeom>
        </p:spPr>
      </p:pic>
    </p:spTree>
    <p:extLst>
      <p:ext uri="{BB962C8B-B14F-4D97-AF65-F5344CB8AC3E}">
        <p14:creationId xmlns:p14="http://schemas.microsoft.com/office/powerpoint/2010/main" val="34488454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6E3E-B806-54DB-63BD-69F096F60831}"/>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How Do We Prevent Backflow Events?</a:t>
            </a:r>
          </a:p>
        </p:txBody>
      </p:sp>
      <p:pic>
        <p:nvPicPr>
          <p:cNvPr id="11" name="Picture 10" descr="A person looking at a red and silver pipe&#10;&#10;Description automatically generated">
            <a:extLst>
              <a:ext uri="{FF2B5EF4-FFF2-40B4-BE49-F238E27FC236}">
                <a16:creationId xmlns:a16="http://schemas.microsoft.com/office/drawing/2014/main" id="{4C8A2A18-B0B4-DCEA-89D7-91E0467852A7}"/>
              </a:ext>
            </a:extLst>
          </p:cNvPr>
          <p:cNvPicPr>
            <a:picLocks noChangeAspect="1"/>
          </p:cNvPicPr>
          <p:nvPr/>
        </p:nvPicPr>
        <p:blipFill rotWithShape="1">
          <a:blip r:embed="rId2"/>
          <a:srcRect l="-1" r="46891"/>
          <a:stretch/>
        </p:blipFill>
        <p:spPr>
          <a:xfrm>
            <a:off x="6810315" y="1750395"/>
            <a:ext cx="4963780" cy="4522364"/>
          </a:xfrm>
          <a:prstGeom prst="roundRect">
            <a:avLst>
              <a:gd name="adj" fmla="val 4703"/>
            </a:avLst>
          </a:prstGeom>
        </p:spPr>
      </p:pic>
      <p:sp>
        <p:nvSpPr>
          <p:cNvPr id="13" name="TextBox 12">
            <a:extLst>
              <a:ext uri="{FF2B5EF4-FFF2-40B4-BE49-F238E27FC236}">
                <a16:creationId xmlns:a16="http://schemas.microsoft.com/office/drawing/2014/main" id="{A8CADA9B-DF73-475E-F829-18B7B3AE3DBD}"/>
              </a:ext>
            </a:extLst>
          </p:cNvPr>
          <p:cNvSpPr txBox="1"/>
          <p:nvPr/>
        </p:nvSpPr>
        <p:spPr>
          <a:xfrm>
            <a:off x="540000" y="2378227"/>
            <a:ext cx="6094602" cy="3847207"/>
          </a:xfrm>
          <a:prstGeom prst="rect">
            <a:avLst/>
          </a:prstGeom>
          <a:noFill/>
        </p:spPr>
        <p:txBody>
          <a:bodyPr wrap="square">
            <a:spAutoFit/>
          </a:bodyPr>
          <a:lstStyle/>
          <a:p>
            <a:pPr marL="0" indent="0">
              <a:buNone/>
            </a:pPr>
            <a:r>
              <a:rPr lang="en-US" sz="2800" b="1" dirty="0">
                <a:solidFill>
                  <a:srgbClr val="0070C0"/>
                </a:solidFill>
                <a:latin typeface="Arial" panose="020B0604020202020204" pitchFamily="34" charset="0"/>
                <a:cs typeface="Arial" panose="020B0604020202020204" pitchFamily="34" charset="0"/>
              </a:rPr>
              <a:t>What is a Backflow Preventer?</a:t>
            </a:r>
          </a:p>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A device or assembly to prevent water from flowing backward and contaminating the clean potable water supply. </a:t>
            </a:r>
          </a:p>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Backflow preventers e</a:t>
            </a:r>
            <a:r>
              <a:rPr lang="en-US" sz="1800" dirty="0">
                <a:latin typeface="Arial" panose="020B0604020202020204" pitchFamily="34" charset="0"/>
                <a:cs typeface="Arial" panose="020B0604020202020204" pitchFamily="34" charset="0"/>
              </a:rPr>
              <a:t>nsure that water only flows in one direction—from the clean potable water supply system to the outlets, such as faucets, irrigation systems, or other water-using devices.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M</a:t>
            </a:r>
            <a:r>
              <a:rPr lang="en-US" sz="1800" dirty="0">
                <a:latin typeface="Arial" panose="020B0604020202020204" pitchFamily="34" charset="0"/>
                <a:cs typeface="Arial" panose="020B0604020202020204" pitchFamily="34" charset="0"/>
              </a:rPr>
              <a:t>echanical equipment like backflow preventers need regular maintenance and repair just like our vehicles to ensure they are working properly.  </a:t>
            </a:r>
          </a:p>
        </p:txBody>
      </p:sp>
    </p:spTree>
    <p:extLst>
      <p:ext uri="{BB962C8B-B14F-4D97-AF65-F5344CB8AC3E}">
        <p14:creationId xmlns:p14="http://schemas.microsoft.com/office/powerpoint/2010/main" val="323807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emplate/>
  <TotalTime>14445</TotalTime>
  <Words>2490</Words>
  <Application>Microsoft Macintosh PowerPoint</Application>
  <PresentationFormat>Widescreen</PresentationFormat>
  <Paragraphs>154</Paragraphs>
  <Slides>29</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Aptos Black</vt:lpstr>
      <vt:lpstr>Arial</vt:lpstr>
      <vt:lpstr>Avenir Next LT Pro</vt:lpstr>
      <vt:lpstr>Bell MT</vt:lpstr>
      <vt:lpstr>Calibri</vt:lpstr>
      <vt:lpstr>Calibri Light</vt:lpstr>
      <vt:lpstr>Symbol</vt:lpstr>
      <vt:lpstr>Wingdings</vt:lpstr>
      <vt:lpstr>GlowVTI</vt:lpstr>
      <vt:lpstr>Acrobat Document</vt:lpstr>
      <vt:lpstr>PowerPoint Presentation</vt:lpstr>
      <vt:lpstr>PowerPoint Presentation</vt:lpstr>
      <vt:lpstr>What Are Cross Connections?</vt:lpstr>
      <vt:lpstr>Types of Cross Connections </vt:lpstr>
      <vt:lpstr>What is Backflow? </vt:lpstr>
      <vt:lpstr>What Causes Backflow? </vt:lpstr>
      <vt:lpstr>What is Backsiphonage?</vt:lpstr>
      <vt:lpstr>What is Backpressure?</vt:lpstr>
      <vt:lpstr>How Do We Prevent Backflow Events?</vt:lpstr>
      <vt:lpstr>What is a Cross Connection Control Program?</vt:lpstr>
      <vt:lpstr>What did NCAC Title 15A say?</vt:lpstr>
      <vt:lpstr>What does NCAC Title 15A say now?</vt:lpstr>
      <vt:lpstr>How will SB166/SL 2024-49 impact NC Public Water Systems? </vt:lpstr>
      <vt:lpstr>Solution to §130A-330(a) </vt:lpstr>
      <vt:lpstr>Solution to §130A-330(d) </vt:lpstr>
      <vt:lpstr>PowerPoint Presentation</vt:lpstr>
      <vt:lpstr>EPA &amp; Manufacturer's installation, what do they say?</vt:lpstr>
      <vt:lpstr>Solution to §130A-330(f) </vt:lpstr>
      <vt:lpstr>Real Life Examples</vt:lpstr>
      <vt:lpstr>Real Life Examples</vt:lpstr>
      <vt:lpstr>Real Life Examples</vt:lpstr>
      <vt:lpstr>Financial Impact of Backflow Events</vt:lpstr>
      <vt:lpstr>PowerPoint Presentation</vt:lpstr>
      <vt:lpstr>Questions? </vt:lpstr>
      <vt:lpstr>Supplemental Information</vt:lpstr>
      <vt:lpstr>PowerPoint Presentation</vt:lpstr>
      <vt:lpstr>Recent Backflow Incidents </vt:lpstr>
      <vt:lpstr>Recent Backflow Incidents </vt:lpstr>
      <vt:lpstr>Backflow Incidents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chris@palmettoai.com</dc:creator>
  <cp:lastModifiedBy>Chris Roach</cp:lastModifiedBy>
  <cp:revision>100</cp:revision>
  <dcterms:created xsi:type="dcterms:W3CDTF">2024-03-06T17:06:45Z</dcterms:created>
  <dcterms:modified xsi:type="dcterms:W3CDTF">2024-12-09T20:43:05Z</dcterms:modified>
</cp:coreProperties>
</file>